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68" r:id="rId4"/>
    <p:sldId id="258" r:id="rId5"/>
    <p:sldId id="271" r:id="rId6"/>
    <p:sldId id="270" r:id="rId7"/>
    <p:sldId id="273" r:id="rId8"/>
    <p:sldId id="274" r:id="rId9"/>
    <p:sldId id="259" r:id="rId10"/>
    <p:sldId id="272" r:id="rId11"/>
    <p:sldId id="275" r:id="rId12"/>
    <p:sldId id="289" r:id="rId13"/>
    <p:sldId id="291" r:id="rId14"/>
    <p:sldId id="292" r:id="rId15"/>
    <p:sldId id="276" r:id="rId16"/>
    <p:sldId id="285" r:id="rId17"/>
    <p:sldId id="296" r:id="rId18"/>
    <p:sldId id="294" r:id="rId19"/>
    <p:sldId id="295" r:id="rId20"/>
    <p:sldId id="286" r:id="rId21"/>
    <p:sldId id="304" r:id="rId22"/>
    <p:sldId id="305" r:id="rId23"/>
    <p:sldId id="306" r:id="rId24"/>
    <p:sldId id="307" r:id="rId25"/>
    <p:sldId id="287" r:id="rId26"/>
    <p:sldId id="300" r:id="rId27"/>
    <p:sldId id="301" r:id="rId28"/>
    <p:sldId id="302" r:id="rId29"/>
    <p:sldId id="288" r:id="rId30"/>
    <p:sldId id="303" r:id="rId31"/>
    <p:sldId id="278" r:id="rId32"/>
    <p:sldId id="279" r:id="rId33"/>
    <p:sldId id="281" r:id="rId34"/>
    <p:sldId id="282" r:id="rId35"/>
    <p:sldId id="267" r:id="rId36"/>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003663"/>
    <a:srgbClr val="E11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660"/>
  </p:normalViewPr>
  <p:slideViewPr>
    <p:cSldViewPr>
      <p:cViewPr varScale="1">
        <p:scale>
          <a:sx n="50" d="100"/>
          <a:sy n="50" d="100"/>
        </p:scale>
        <p:origin x="581" y="3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0A85D-6E0E-449A-BD9D-5BBBC58D0732}" type="datetimeFigureOut">
              <a:rPr lang="en-GB" smtClean="0"/>
              <a:t>06/06/2023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00E8-3802-425C-8CC4-65E76FB248BD}" type="slidenum">
              <a:rPr lang="en-GB" smtClean="0"/>
              <a:t>‹#›</a:t>
            </a:fld>
            <a:endParaRPr lang="en-GB"/>
          </a:p>
        </p:txBody>
      </p:sp>
    </p:spTree>
    <p:extLst>
      <p:ext uri="{BB962C8B-B14F-4D97-AF65-F5344CB8AC3E}">
        <p14:creationId xmlns:p14="http://schemas.microsoft.com/office/powerpoint/2010/main" val="176300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defRPr/>
            </a:pPr>
            <a:fld id="{EEE111C3-C182-4A16-98B7-4E9C9884ABC5}" type="slidenum">
              <a:rPr lang="en-GB" altLang="en-US" smtClean="0">
                <a:latin typeface="Arial" charset="0"/>
              </a:rPr>
              <a:pPr>
                <a:defRPr/>
              </a:pPr>
              <a:t>12</a:t>
            </a:fld>
            <a:endParaRPr lang="en-GB" altLang="en-US">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a:latin typeface="Arial" panose="020B0604020202020204" pitchFamily="34" charset="0"/>
            </a:endParaRPr>
          </a:p>
        </p:txBody>
      </p:sp>
    </p:spTree>
    <p:extLst>
      <p:ext uri="{BB962C8B-B14F-4D97-AF65-F5344CB8AC3E}">
        <p14:creationId xmlns:p14="http://schemas.microsoft.com/office/powerpoint/2010/main" val="2307446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defRPr/>
            </a:pPr>
            <a:fld id="{EEE111C3-C182-4A16-98B7-4E9C9884ABC5}" type="slidenum">
              <a:rPr lang="en-GB" altLang="en-US" smtClean="0">
                <a:latin typeface="Arial" charset="0"/>
              </a:rPr>
              <a:pPr>
                <a:defRPr/>
              </a:pPr>
              <a:t>13</a:t>
            </a:fld>
            <a:endParaRPr lang="en-GB" altLang="en-US">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a:latin typeface="Arial" panose="020B0604020202020204" pitchFamily="34" charset="0"/>
            </a:endParaRPr>
          </a:p>
        </p:txBody>
      </p:sp>
    </p:spTree>
    <p:extLst>
      <p:ext uri="{BB962C8B-B14F-4D97-AF65-F5344CB8AC3E}">
        <p14:creationId xmlns:p14="http://schemas.microsoft.com/office/powerpoint/2010/main" val="352450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defRPr/>
            </a:pPr>
            <a:fld id="{EEE111C3-C182-4A16-98B7-4E9C9884ABC5}" type="slidenum">
              <a:rPr lang="en-GB" altLang="en-US" smtClean="0">
                <a:latin typeface="Arial" charset="0"/>
              </a:rPr>
              <a:pPr>
                <a:defRPr/>
              </a:pPr>
              <a:t>14</a:t>
            </a:fld>
            <a:endParaRPr lang="en-GB" altLang="en-US">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a:latin typeface="Arial" panose="020B0604020202020204" pitchFamily="34" charset="0"/>
            </a:endParaRPr>
          </a:p>
        </p:txBody>
      </p:sp>
    </p:spTree>
    <p:extLst>
      <p:ext uri="{BB962C8B-B14F-4D97-AF65-F5344CB8AC3E}">
        <p14:creationId xmlns:p14="http://schemas.microsoft.com/office/powerpoint/2010/main" val="183288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defRPr/>
            </a:pPr>
            <a:fld id="{EEE111C3-C182-4A16-98B7-4E9C9884ABC5}" type="slidenum">
              <a:rPr lang="en-GB" altLang="en-US" smtClean="0">
                <a:latin typeface="Arial" charset="0"/>
              </a:rPr>
              <a:pPr>
                <a:defRPr/>
              </a:pPr>
              <a:t>30</a:t>
            </a:fld>
            <a:endParaRPr lang="en-GB" altLang="en-US">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a:latin typeface="Arial" panose="020B0604020202020204" pitchFamily="34" charset="0"/>
            </a:endParaRPr>
          </a:p>
        </p:txBody>
      </p:sp>
    </p:spTree>
    <p:extLst>
      <p:ext uri="{BB962C8B-B14F-4D97-AF65-F5344CB8AC3E}">
        <p14:creationId xmlns:p14="http://schemas.microsoft.com/office/powerpoint/2010/main" val="3919673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53E0E01-E021-49F9-8BD3-19DD307FC2CA}" type="slidenum">
              <a:rPr lang="en-US" altLang="en-US"/>
              <a:pPr>
                <a:defRPr/>
              </a:pPr>
              <a:t>‹#›</a:t>
            </a:fld>
            <a:endParaRPr lang="en-US" altLang="en-US"/>
          </a:p>
        </p:txBody>
      </p:sp>
    </p:spTree>
    <p:extLst>
      <p:ext uri="{BB962C8B-B14F-4D97-AF65-F5344CB8AC3E}">
        <p14:creationId xmlns:p14="http://schemas.microsoft.com/office/powerpoint/2010/main" val="1182796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3B2C3EE-CEB9-4A9A-B041-B82244B312BE}" type="slidenum">
              <a:rPr lang="en-US" altLang="en-US"/>
              <a:pPr>
                <a:defRPr/>
              </a:pPr>
              <a:t>‹#›</a:t>
            </a:fld>
            <a:endParaRPr lang="en-US" altLang="en-US"/>
          </a:p>
        </p:txBody>
      </p:sp>
    </p:spTree>
    <p:extLst>
      <p:ext uri="{BB962C8B-B14F-4D97-AF65-F5344CB8AC3E}">
        <p14:creationId xmlns:p14="http://schemas.microsoft.com/office/powerpoint/2010/main" val="54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FBD59B-7017-482D-8B5A-D4F289E8FBBC}" type="slidenum">
              <a:rPr lang="en-US" altLang="en-US"/>
              <a:pPr>
                <a:defRPr/>
              </a:pPr>
              <a:t>‹#›</a:t>
            </a:fld>
            <a:endParaRPr lang="en-US" altLang="en-US"/>
          </a:p>
        </p:txBody>
      </p:sp>
    </p:spTree>
    <p:extLst>
      <p:ext uri="{BB962C8B-B14F-4D97-AF65-F5344CB8AC3E}">
        <p14:creationId xmlns:p14="http://schemas.microsoft.com/office/powerpoint/2010/main" val="372679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60B1FD6-DE40-4066-9FF6-8F5698A0C97A}" type="slidenum">
              <a:rPr lang="en-US" altLang="en-US"/>
              <a:pPr>
                <a:defRPr/>
              </a:pPr>
              <a:t>‹#›</a:t>
            </a:fld>
            <a:endParaRPr lang="en-US" altLang="en-US"/>
          </a:p>
        </p:txBody>
      </p:sp>
    </p:spTree>
    <p:extLst>
      <p:ext uri="{BB962C8B-B14F-4D97-AF65-F5344CB8AC3E}">
        <p14:creationId xmlns:p14="http://schemas.microsoft.com/office/powerpoint/2010/main" val="211174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EC8D3AE-7B4A-44A1-B241-0959A11679AD}" type="slidenum">
              <a:rPr lang="en-US" altLang="en-US"/>
              <a:pPr>
                <a:defRPr/>
              </a:pPr>
              <a:t>‹#›</a:t>
            </a:fld>
            <a:endParaRPr lang="en-US" altLang="en-US"/>
          </a:p>
        </p:txBody>
      </p:sp>
    </p:spTree>
    <p:extLst>
      <p:ext uri="{BB962C8B-B14F-4D97-AF65-F5344CB8AC3E}">
        <p14:creationId xmlns:p14="http://schemas.microsoft.com/office/powerpoint/2010/main" val="422266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1372FC5-6629-4525-B02B-50E1E68B7A71}" type="slidenum">
              <a:rPr lang="en-US" altLang="en-US"/>
              <a:pPr>
                <a:defRPr/>
              </a:pPr>
              <a:t>‹#›</a:t>
            </a:fld>
            <a:endParaRPr lang="en-US" altLang="en-US"/>
          </a:p>
        </p:txBody>
      </p:sp>
    </p:spTree>
    <p:extLst>
      <p:ext uri="{BB962C8B-B14F-4D97-AF65-F5344CB8AC3E}">
        <p14:creationId xmlns:p14="http://schemas.microsoft.com/office/powerpoint/2010/main" val="759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60B8E5B-E5AF-4758-928F-A176503B1798}" type="slidenum">
              <a:rPr lang="en-US" altLang="en-US"/>
              <a:pPr>
                <a:defRPr/>
              </a:pPr>
              <a:t>‹#›</a:t>
            </a:fld>
            <a:endParaRPr lang="en-US" altLang="en-US"/>
          </a:p>
        </p:txBody>
      </p:sp>
    </p:spTree>
    <p:extLst>
      <p:ext uri="{BB962C8B-B14F-4D97-AF65-F5344CB8AC3E}">
        <p14:creationId xmlns:p14="http://schemas.microsoft.com/office/powerpoint/2010/main" val="321291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BEBB989-9869-4925-8322-979B36DDC3CB}" type="slidenum">
              <a:rPr lang="en-US" altLang="en-US"/>
              <a:pPr>
                <a:defRPr/>
              </a:pPr>
              <a:t>‹#›</a:t>
            </a:fld>
            <a:endParaRPr lang="en-US" altLang="en-US"/>
          </a:p>
        </p:txBody>
      </p:sp>
    </p:spTree>
    <p:extLst>
      <p:ext uri="{BB962C8B-B14F-4D97-AF65-F5344CB8AC3E}">
        <p14:creationId xmlns:p14="http://schemas.microsoft.com/office/powerpoint/2010/main" val="29605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4A2D2AA-0176-492E-88FF-2AE0CEE3E6F0}" type="slidenum">
              <a:rPr lang="en-US" altLang="en-US"/>
              <a:pPr>
                <a:defRPr/>
              </a:pPr>
              <a:t>‹#›</a:t>
            </a:fld>
            <a:endParaRPr lang="en-US" altLang="en-US"/>
          </a:p>
        </p:txBody>
      </p:sp>
    </p:spTree>
    <p:extLst>
      <p:ext uri="{BB962C8B-B14F-4D97-AF65-F5344CB8AC3E}">
        <p14:creationId xmlns:p14="http://schemas.microsoft.com/office/powerpoint/2010/main" val="119835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CEF448B-F112-4F43-AACB-67F3E9391045}" type="slidenum">
              <a:rPr lang="en-US" altLang="en-US"/>
              <a:pPr>
                <a:defRPr/>
              </a:pPr>
              <a:t>‹#›</a:t>
            </a:fld>
            <a:endParaRPr lang="en-US" altLang="en-US"/>
          </a:p>
        </p:txBody>
      </p:sp>
    </p:spTree>
    <p:extLst>
      <p:ext uri="{BB962C8B-B14F-4D97-AF65-F5344CB8AC3E}">
        <p14:creationId xmlns:p14="http://schemas.microsoft.com/office/powerpoint/2010/main" val="13592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ED43772-C8AC-442F-BD19-BADE8A169B14}" type="slidenum">
              <a:rPr lang="en-US" altLang="en-US"/>
              <a:pPr>
                <a:defRPr/>
              </a:pPr>
              <a:t>‹#›</a:t>
            </a:fld>
            <a:endParaRPr lang="en-US" altLang="en-US"/>
          </a:p>
        </p:txBody>
      </p:sp>
    </p:spTree>
    <p:extLst>
      <p:ext uri="{BB962C8B-B14F-4D97-AF65-F5344CB8AC3E}">
        <p14:creationId xmlns:p14="http://schemas.microsoft.com/office/powerpoint/2010/main" val="128203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1516378F-171B-4366-B665-6BEBA7853C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cid:image001.png@01D98CAA.BDFD18B0" TargetMode="Externa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2051" name="AutoShape 5"/>
          <p:cNvSpPr>
            <a:spLocks noChangeArrowheads="1"/>
          </p:cNvSpPr>
          <p:nvPr/>
        </p:nvSpPr>
        <p:spPr bwMode="auto">
          <a:xfrm>
            <a:off x="539552" y="332656"/>
            <a:ext cx="8856663" cy="1819831"/>
          </a:xfrm>
          <a:prstGeom prst="roundRect">
            <a:avLst>
              <a:gd name="adj" fmla="val 1292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2052" name="Text Box 6"/>
          <p:cNvSpPr txBox="1">
            <a:spLocks noChangeArrowheads="1"/>
          </p:cNvSpPr>
          <p:nvPr/>
        </p:nvSpPr>
        <p:spPr bwMode="auto">
          <a:xfrm>
            <a:off x="935037" y="411574"/>
            <a:ext cx="8208963"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3200" dirty="0">
                <a:solidFill>
                  <a:srgbClr val="003663"/>
                </a:solidFill>
                <a:latin typeface="Georgia" panose="02040502050405020303" pitchFamily="18" charset="0"/>
              </a:rPr>
              <a:t>Cranborne Middle School, </a:t>
            </a:r>
          </a:p>
          <a:p>
            <a:pPr eaLnBrk="1" hangingPunct="1"/>
            <a:r>
              <a:rPr lang="en-GB" altLang="en-US" sz="3200" dirty="0">
                <a:solidFill>
                  <a:srgbClr val="003663"/>
                </a:solidFill>
                <a:latin typeface="Georgia" panose="02040502050405020303" pitchFamily="18" charset="0"/>
              </a:rPr>
              <a:t>Year 8  Trip to Paris</a:t>
            </a:r>
          </a:p>
          <a:p>
            <a:pPr eaLnBrk="1" hangingPunct="1"/>
            <a:endParaRPr lang="en-GB" altLang="en-US" sz="1400" dirty="0">
              <a:solidFill>
                <a:srgbClr val="003663"/>
              </a:solidFill>
              <a:latin typeface="Georgia" panose="02040502050405020303" pitchFamily="18" charset="0"/>
            </a:endParaRPr>
          </a:p>
          <a:p>
            <a:pPr eaLnBrk="1" hangingPunct="1"/>
            <a:r>
              <a:rPr lang="en-GB" altLang="en-US" sz="2000" dirty="0">
                <a:solidFill>
                  <a:srgbClr val="003663"/>
                </a:solidFill>
                <a:latin typeface="Georgia" panose="02040502050405020303" pitchFamily="18" charset="0"/>
              </a:rPr>
              <a:t>Monday 26/06/2023 – Friday 30/06/2023</a:t>
            </a:r>
            <a:endParaRPr lang="en-US" altLang="en-US" sz="2000" dirty="0">
              <a:solidFill>
                <a:srgbClr val="003663"/>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11267" name="AutoShape 18"/>
          <p:cNvSpPr>
            <a:spLocks noChangeArrowheads="1"/>
          </p:cNvSpPr>
          <p:nvPr/>
        </p:nvSpPr>
        <p:spPr bwMode="auto">
          <a:xfrm>
            <a:off x="2382838" y="2695575"/>
            <a:ext cx="1541462" cy="804863"/>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1268" name="Text Box 19"/>
          <p:cNvSpPr txBox="1">
            <a:spLocks noChangeArrowheads="1"/>
          </p:cNvSpPr>
          <p:nvPr/>
        </p:nvSpPr>
        <p:spPr bwMode="auto">
          <a:xfrm>
            <a:off x="2482850" y="2773363"/>
            <a:ext cx="1382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dirty="0">
                <a:solidFill>
                  <a:srgbClr val="003663"/>
                </a:solidFill>
                <a:latin typeface="Georgia" panose="02040502050405020303" pitchFamily="18" charset="0"/>
              </a:rPr>
              <a:t>Why are we going?</a:t>
            </a:r>
            <a:endParaRPr lang="en-US" altLang="en-US" dirty="0">
              <a:solidFill>
                <a:srgbClr val="003663"/>
              </a:solidFill>
              <a:latin typeface="Georgia" panose="02040502050405020303" pitchFamily="18" charset="0"/>
            </a:endParaRPr>
          </a:p>
        </p:txBody>
      </p:sp>
      <p:sp>
        <p:nvSpPr>
          <p:cNvPr id="11269" name="AutoShape 20"/>
          <p:cNvSpPr>
            <a:spLocks noChangeArrowheads="1"/>
          </p:cNvSpPr>
          <p:nvPr/>
        </p:nvSpPr>
        <p:spPr bwMode="auto">
          <a:xfrm>
            <a:off x="899592" y="3789040"/>
            <a:ext cx="7920558" cy="2735585"/>
          </a:xfrm>
          <a:prstGeom prst="roundRect">
            <a:avLst>
              <a:gd name="adj" fmla="val 4069"/>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1270" name="Text Box 21"/>
          <p:cNvSpPr txBox="1">
            <a:spLocks noChangeArrowheads="1"/>
          </p:cNvSpPr>
          <p:nvPr/>
        </p:nvSpPr>
        <p:spPr bwMode="auto">
          <a:xfrm>
            <a:off x="1115616" y="3940173"/>
            <a:ext cx="748867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buFontTx/>
              <a:buChar char="•"/>
            </a:pPr>
            <a:r>
              <a:rPr lang="en-GB" altLang="en-US" dirty="0">
                <a:solidFill>
                  <a:srgbClr val="003663"/>
                </a:solidFill>
                <a:latin typeface="Georgia" panose="02040502050405020303" pitchFamily="18" charset="0"/>
              </a:rPr>
              <a:t>To practise all the fantastic French vocabulary and conversational skills we have learnt whilst at Cranborne!</a:t>
            </a:r>
          </a:p>
          <a:p>
            <a:pPr eaLnBrk="1" hangingPunct="1">
              <a:buFontTx/>
              <a:buChar char="•"/>
            </a:pPr>
            <a:r>
              <a:rPr lang="en-GB" altLang="en-US" dirty="0">
                <a:solidFill>
                  <a:srgbClr val="003663"/>
                </a:solidFill>
                <a:latin typeface="Georgia" panose="02040502050405020303" pitchFamily="18" charset="0"/>
              </a:rPr>
              <a:t>To immerse ourselves in the language and culture of another place.</a:t>
            </a:r>
          </a:p>
          <a:p>
            <a:pPr eaLnBrk="1" hangingPunct="1">
              <a:buFontTx/>
              <a:buChar char="•"/>
            </a:pPr>
            <a:r>
              <a:rPr lang="en-GB" altLang="en-US" dirty="0">
                <a:solidFill>
                  <a:srgbClr val="003663"/>
                </a:solidFill>
                <a:latin typeface="Georgia" panose="02040502050405020303" pitchFamily="18" charset="0"/>
              </a:rPr>
              <a:t>To see some of the most famous sights in the capital city of the country we have been studying.</a:t>
            </a:r>
          </a:p>
          <a:p>
            <a:pPr eaLnBrk="1" hangingPunct="1">
              <a:buFontTx/>
              <a:buChar char="•"/>
            </a:pPr>
            <a:r>
              <a:rPr lang="en-GB" altLang="en-US" dirty="0">
                <a:solidFill>
                  <a:srgbClr val="003663"/>
                </a:solidFill>
                <a:latin typeface="Georgia" panose="02040502050405020303" pitchFamily="18" charset="0"/>
              </a:rPr>
              <a:t>To develop our sense of wonder, curiosity and exploration.</a:t>
            </a:r>
          </a:p>
          <a:p>
            <a:pPr eaLnBrk="1" hangingPunct="1">
              <a:buFontTx/>
              <a:buChar char="•"/>
            </a:pPr>
            <a:r>
              <a:rPr lang="en-GB" altLang="en-US" dirty="0">
                <a:solidFill>
                  <a:srgbClr val="003663"/>
                </a:solidFill>
                <a:latin typeface="Georgia" panose="02040502050405020303" pitchFamily="18" charset="0"/>
              </a:rPr>
              <a:t>To have fun!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12291" name="Freeform 7"/>
          <p:cNvSpPr>
            <a:spLocks/>
          </p:cNvSpPr>
          <p:nvPr/>
        </p:nvSpPr>
        <p:spPr bwMode="auto">
          <a:xfrm rot="10282152" flipH="1">
            <a:off x="2397125" y="1325563"/>
            <a:ext cx="266700" cy="1439862"/>
          </a:xfrm>
          <a:custGeom>
            <a:avLst/>
            <a:gdLst>
              <a:gd name="T0" fmla="*/ 88900 w 204"/>
              <a:gd name="T1" fmla="*/ 0 h 907"/>
              <a:gd name="T2" fmla="*/ 30069 w 204"/>
              <a:gd name="T3" fmla="*/ 647700 h 907"/>
              <a:gd name="T4" fmla="*/ 266700 w 204"/>
              <a:gd name="T5" fmla="*/ 1439862 h 907"/>
              <a:gd name="T6" fmla="*/ 0 60000 65536"/>
              <a:gd name="T7" fmla="*/ 0 60000 65536"/>
              <a:gd name="T8" fmla="*/ 0 60000 65536"/>
            </a:gdLst>
            <a:ahLst/>
            <a:cxnLst>
              <a:cxn ang="T6">
                <a:pos x="T0" y="T1"/>
              </a:cxn>
              <a:cxn ang="T7">
                <a:pos x="T2" y="T3"/>
              </a:cxn>
              <a:cxn ang="T8">
                <a:pos x="T4" y="T5"/>
              </a:cxn>
            </a:cxnLst>
            <a:rect l="0" t="0" r="r" b="b"/>
            <a:pathLst>
              <a:path w="204" h="907">
                <a:moveTo>
                  <a:pt x="68" y="0"/>
                </a:moveTo>
                <a:cubicBezTo>
                  <a:pt x="34" y="128"/>
                  <a:pt x="0" y="257"/>
                  <a:pt x="23" y="408"/>
                </a:cubicBezTo>
                <a:cubicBezTo>
                  <a:pt x="46" y="559"/>
                  <a:pt x="125" y="733"/>
                  <a:pt x="204" y="907"/>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292" name="Freeform 8"/>
          <p:cNvSpPr>
            <a:spLocks/>
          </p:cNvSpPr>
          <p:nvPr/>
        </p:nvSpPr>
        <p:spPr bwMode="auto">
          <a:xfrm>
            <a:off x="2843213" y="3500438"/>
            <a:ext cx="288925" cy="1512887"/>
          </a:xfrm>
          <a:custGeom>
            <a:avLst/>
            <a:gdLst>
              <a:gd name="T0" fmla="*/ 0 w 212"/>
              <a:gd name="T1" fmla="*/ 0 h 953"/>
              <a:gd name="T2" fmla="*/ 248039 w 212"/>
              <a:gd name="T3" fmla="*/ 576262 h 953"/>
              <a:gd name="T4" fmla="*/ 248039 w 212"/>
              <a:gd name="T5" fmla="*/ 1081087 h 953"/>
              <a:gd name="T6" fmla="*/ 0 w 212"/>
              <a:gd name="T7" fmla="*/ 1512887 h 9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953">
                <a:moveTo>
                  <a:pt x="0" y="0"/>
                </a:moveTo>
                <a:cubicBezTo>
                  <a:pt x="76" y="125"/>
                  <a:pt x="152" y="250"/>
                  <a:pt x="182" y="363"/>
                </a:cubicBezTo>
                <a:cubicBezTo>
                  <a:pt x="212" y="476"/>
                  <a:pt x="212" y="583"/>
                  <a:pt x="182" y="681"/>
                </a:cubicBezTo>
                <a:cubicBezTo>
                  <a:pt x="152" y="779"/>
                  <a:pt x="76" y="866"/>
                  <a:pt x="0" y="953"/>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293" name="Freeform 9"/>
          <p:cNvSpPr>
            <a:spLocks/>
          </p:cNvSpPr>
          <p:nvPr/>
        </p:nvSpPr>
        <p:spPr bwMode="auto">
          <a:xfrm>
            <a:off x="2771775" y="5805488"/>
            <a:ext cx="2447925" cy="647700"/>
          </a:xfrm>
          <a:custGeom>
            <a:avLst/>
            <a:gdLst>
              <a:gd name="T0" fmla="*/ 0 w 1542"/>
              <a:gd name="T1" fmla="*/ 0 h 499"/>
              <a:gd name="T2" fmla="*/ 71438 w 1542"/>
              <a:gd name="T3" fmla="*/ 236235 h 499"/>
              <a:gd name="T4" fmla="*/ 431800 w 1542"/>
              <a:gd name="T5" fmla="*/ 529582 h 499"/>
              <a:gd name="T6" fmla="*/ 1295400 w 1542"/>
              <a:gd name="T7" fmla="*/ 647700 h 499"/>
              <a:gd name="T8" fmla="*/ 2447925 w 1542"/>
              <a:gd name="T9" fmla="*/ 529582 h 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2" h="499">
                <a:moveTo>
                  <a:pt x="0" y="0"/>
                </a:moveTo>
                <a:cubicBezTo>
                  <a:pt x="0" y="57"/>
                  <a:pt x="0" y="114"/>
                  <a:pt x="45" y="182"/>
                </a:cubicBezTo>
                <a:cubicBezTo>
                  <a:pt x="90" y="250"/>
                  <a:pt x="144" y="355"/>
                  <a:pt x="272" y="408"/>
                </a:cubicBezTo>
                <a:cubicBezTo>
                  <a:pt x="400" y="461"/>
                  <a:pt x="604" y="499"/>
                  <a:pt x="816" y="499"/>
                </a:cubicBezTo>
                <a:cubicBezTo>
                  <a:pt x="1028" y="499"/>
                  <a:pt x="1285" y="453"/>
                  <a:pt x="1542" y="408"/>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294" name="AutoShape 10"/>
          <p:cNvSpPr>
            <a:spLocks noChangeArrowheads="1"/>
          </p:cNvSpPr>
          <p:nvPr/>
        </p:nvSpPr>
        <p:spPr bwMode="auto">
          <a:xfrm>
            <a:off x="6702425" y="3357563"/>
            <a:ext cx="1614488" cy="804862"/>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2295" name="Text Box 11"/>
          <p:cNvSpPr txBox="1">
            <a:spLocks noChangeArrowheads="1"/>
          </p:cNvSpPr>
          <p:nvPr/>
        </p:nvSpPr>
        <p:spPr bwMode="auto">
          <a:xfrm>
            <a:off x="6689725" y="3436938"/>
            <a:ext cx="1643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We’re on our way!</a:t>
            </a:r>
            <a:endParaRPr lang="en-US" altLang="en-US">
              <a:solidFill>
                <a:srgbClr val="003663"/>
              </a:solidFill>
              <a:latin typeface="Georgia" panose="02040502050405020303" pitchFamily="18" charset="0"/>
            </a:endParaRPr>
          </a:p>
        </p:txBody>
      </p:sp>
      <p:sp>
        <p:nvSpPr>
          <p:cNvPr id="12296" name="Freeform 12"/>
          <p:cNvSpPr>
            <a:spLocks/>
          </p:cNvSpPr>
          <p:nvPr/>
        </p:nvSpPr>
        <p:spPr bwMode="auto">
          <a:xfrm rot="-9172679">
            <a:off x="6450013" y="3954463"/>
            <a:ext cx="141287" cy="1670050"/>
          </a:xfrm>
          <a:custGeom>
            <a:avLst/>
            <a:gdLst>
              <a:gd name="T0" fmla="*/ 0 w 212"/>
              <a:gd name="T1" fmla="*/ 0 h 953"/>
              <a:gd name="T2" fmla="*/ 121294 w 212"/>
              <a:gd name="T3" fmla="*/ 636126 h 953"/>
              <a:gd name="T4" fmla="*/ 121294 w 212"/>
              <a:gd name="T5" fmla="*/ 1193394 h 953"/>
              <a:gd name="T6" fmla="*/ 0 w 212"/>
              <a:gd name="T7" fmla="*/ 1670050 h 9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953">
                <a:moveTo>
                  <a:pt x="0" y="0"/>
                </a:moveTo>
                <a:cubicBezTo>
                  <a:pt x="76" y="125"/>
                  <a:pt x="152" y="250"/>
                  <a:pt x="182" y="363"/>
                </a:cubicBezTo>
                <a:cubicBezTo>
                  <a:pt x="212" y="476"/>
                  <a:pt x="212" y="583"/>
                  <a:pt x="182" y="681"/>
                </a:cubicBezTo>
                <a:cubicBezTo>
                  <a:pt x="152" y="779"/>
                  <a:pt x="76" y="866"/>
                  <a:pt x="0" y="953"/>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297" name="AutoShape 13"/>
          <p:cNvSpPr>
            <a:spLocks noChangeArrowheads="1"/>
          </p:cNvSpPr>
          <p:nvPr/>
        </p:nvSpPr>
        <p:spPr bwMode="auto">
          <a:xfrm>
            <a:off x="1403350" y="569913"/>
            <a:ext cx="1282700" cy="771525"/>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57150">
                <a:solidFill>
                  <a:srgbClr val="0036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2298" name="Text Box 14"/>
          <p:cNvSpPr txBox="1">
            <a:spLocks noChangeArrowheads="1"/>
          </p:cNvSpPr>
          <p:nvPr/>
        </p:nvSpPr>
        <p:spPr bwMode="auto">
          <a:xfrm>
            <a:off x="1533525" y="620713"/>
            <a:ext cx="1028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Tour basics</a:t>
            </a:r>
            <a:endParaRPr lang="en-US" altLang="en-US">
              <a:solidFill>
                <a:srgbClr val="003663"/>
              </a:solidFill>
              <a:latin typeface="Georgia" panose="02040502050405020303" pitchFamily="18" charset="0"/>
            </a:endParaRPr>
          </a:p>
        </p:txBody>
      </p:sp>
      <p:sp>
        <p:nvSpPr>
          <p:cNvPr id="12299" name="AutoShape 16"/>
          <p:cNvSpPr>
            <a:spLocks noChangeArrowheads="1"/>
          </p:cNvSpPr>
          <p:nvPr/>
        </p:nvSpPr>
        <p:spPr bwMode="auto">
          <a:xfrm>
            <a:off x="2382838" y="2695575"/>
            <a:ext cx="1541462" cy="804863"/>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57150">
                <a:solidFill>
                  <a:srgbClr val="0036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2300" name="Text Box 17"/>
          <p:cNvSpPr txBox="1">
            <a:spLocks noChangeArrowheads="1"/>
          </p:cNvSpPr>
          <p:nvPr/>
        </p:nvSpPr>
        <p:spPr bwMode="auto">
          <a:xfrm>
            <a:off x="2482850" y="2773363"/>
            <a:ext cx="1382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dirty="0">
                <a:solidFill>
                  <a:srgbClr val="003663"/>
                </a:solidFill>
                <a:latin typeface="Georgia" panose="02040502050405020303" pitchFamily="18" charset="0"/>
              </a:rPr>
              <a:t>Why are we going?</a:t>
            </a:r>
            <a:endParaRPr lang="en-US" altLang="en-US" dirty="0">
              <a:solidFill>
                <a:srgbClr val="003663"/>
              </a:solidFill>
              <a:latin typeface="Georgia" panose="02040502050405020303" pitchFamily="18" charset="0"/>
            </a:endParaRPr>
          </a:p>
        </p:txBody>
      </p:sp>
      <p:sp>
        <p:nvSpPr>
          <p:cNvPr id="12301" name="AutoShape 3"/>
          <p:cNvSpPr>
            <a:spLocks noChangeArrowheads="1"/>
          </p:cNvSpPr>
          <p:nvPr/>
        </p:nvSpPr>
        <p:spPr bwMode="auto">
          <a:xfrm>
            <a:off x="1042988" y="4975225"/>
            <a:ext cx="1873250" cy="830263"/>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2302" name="Text Box 4"/>
          <p:cNvSpPr txBox="1">
            <a:spLocks noChangeArrowheads="1"/>
          </p:cNvSpPr>
          <p:nvPr/>
        </p:nvSpPr>
        <p:spPr bwMode="auto">
          <a:xfrm>
            <a:off x="1144588" y="5078413"/>
            <a:ext cx="1728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What will we see &amp; do?</a:t>
            </a:r>
            <a:endParaRPr lang="en-US" altLang="en-US">
              <a:solidFill>
                <a:srgbClr val="003663"/>
              </a:solidFill>
              <a:latin typeface="Georgia" panose="02040502050405020303" pitchFamily="18" charset="0"/>
            </a:endParaRPr>
          </a:p>
        </p:txBody>
      </p:sp>
      <p:sp>
        <p:nvSpPr>
          <p:cNvPr id="12303" name="AutoShape 21"/>
          <p:cNvSpPr>
            <a:spLocks noChangeArrowheads="1"/>
          </p:cNvSpPr>
          <p:nvPr/>
        </p:nvSpPr>
        <p:spPr bwMode="auto">
          <a:xfrm>
            <a:off x="5219700" y="5576888"/>
            <a:ext cx="2089150" cy="804862"/>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2304" name="Text Box 22"/>
          <p:cNvSpPr txBox="1">
            <a:spLocks noChangeArrowheads="1"/>
          </p:cNvSpPr>
          <p:nvPr/>
        </p:nvSpPr>
        <p:spPr bwMode="auto">
          <a:xfrm>
            <a:off x="5248275" y="5646738"/>
            <a:ext cx="2060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About our travel company</a:t>
            </a:r>
            <a:endParaRPr lang="en-US" altLang="en-US">
              <a:solidFill>
                <a:srgbClr val="003663"/>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Let Us Help Plan Your Perfect School Trip to Pa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2915816" y="188640"/>
            <a:ext cx="3751585" cy="792088"/>
          </a:xfrm>
          <a:solidFill>
            <a:schemeClr val="bg1"/>
          </a:solidFill>
        </p:spPr>
        <p:txBody>
          <a:bodyPr/>
          <a:lstStyle/>
          <a:p>
            <a:pPr eaLnBrk="1" hangingPunct="1">
              <a:defRPr/>
            </a:pPr>
            <a:r>
              <a:rPr lang="en-US" altLang="en-US" sz="4000" b="1" u="sng" dirty="0">
                <a:latin typeface="Georgia" panose="02040502050405020303" pitchFamily="18" charset="0"/>
              </a:rPr>
              <a:t>On the coach</a:t>
            </a:r>
          </a:p>
        </p:txBody>
      </p:sp>
      <p:sp>
        <p:nvSpPr>
          <p:cNvPr id="7171" name="Rectangle 3"/>
          <p:cNvSpPr>
            <a:spLocks noGrp="1" noChangeArrowheads="1"/>
          </p:cNvSpPr>
          <p:nvPr>
            <p:ph type="body" idx="1"/>
          </p:nvPr>
        </p:nvSpPr>
        <p:spPr>
          <a:xfrm>
            <a:off x="539552" y="1430718"/>
            <a:ext cx="8456521" cy="2790370"/>
          </a:xfrm>
          <a:solidFill>
            <a:schemeClr val="bg1"/>
          </a:solidFill>
        </p:spPr>
        <p:txBody>
          <a:bodyPr/>
          <a:lstStyle/>
          <a:p>
            <a:pPr marL="0" indent="0" eaLnBrk="1" hangingPunct="1">
              <a:lnSpc>
                <a:spcPct val="90000"/>
              </a:lnSpc>
              <a:buNone/>
              <a:defRPr/>
            </a:pPr>
            <a:r>
              <a:rPr lang="en-US" altLang="en-US" sz="2800" dirty="0">
                <a:latin typeface="Georgia" panose="02040502050405020303" pitchFamily="18" charset="0"/>
              </a:rPr>
              <a:t>Seat belts </a:t>
            </a:r>
            <a:r>
              <a:rPr lang="en-US" altLang="en-US" sz="2800" u="sng" dirty="0">
                <a:latin typeface="Georgia" panose="02040502050405020303" pitchFamily="18" charset="0"/>
              </a:rPr>
              <a:t>MUST</a:t>
            </a:r>
            <a:r>
              <a:rPr lang="en-US" altLang="en-US" sz="2800" dirty="0">
                <a:latin typeface="Georgia" panose="02040502050405020303" pitchFamily="18" charset="0"/>
              </a:rPr>
              <a:t> be worn.</a:t>
            </a:r>
          </a:p>
          <a:p>
            <a:pPr marL="0" indent="0" eaLnBrk="1" hangingPunct="1">
              <a:lnSpc>
                <a:spcPct val="90000"/>
              </a:lnSpc>
              <a:buNone/>
              <a:defRPr/>
            </a:pPr>
            <a:endParaRPr lang="en-US" altLang="en-US" sz="1400" dirty="0">
              <a:latin typeface="Georgia" panose="02040502050405020303" pitchFamily="18" charset="0"/>
            </a:endParaRPr>
          </a:p>
          <a:p>
            <a:pPr marL="0" indent="0" eaLnBrk="1" hangingPunct="1">
              <a:lnSpc>
                <a:spcPct val="90000"/>
              </a:lnSpc>
              <a:buNone/>
              <a:defRPr/>
            </a:pPr>
            <a:r>
              <a:rPr lang="en-US" altLang="en-US" sz="2800" dirty="0">
                <a:latin typeface="Georgia" panose="02040502050405020303" pitchFamily="18" charset="0"/>
              </a:rPr>
              <a:t>Noise levels must be kept at an acceptable volume so as not to distract the drivers.</a:t>
            </a:r>
          </a:p>
          <a:p>
            <a:pPr marL="0" indent="0" eaLnBrk="1" hangingPunct="1">
              <a:lnSpc>
                <a:spcPct val="90000"/>
              </a:lnSpc>
              <a:buNone/>
              <a:defRPr/>
            </a:pPr>
            <a:endParaRPr lang="en-US" altLang="en-US" sz="1400" dirty="0">
              <a:latin typeface="Georgia" panose="02040502050405020303" pitchFamily="18" charset="0"/>
            </a:endParaRPr>
          </a:p>
          <a:p>
            <a:pPr marL="0" indent="0" eaLnBrk="1" hangingPunct="1">
              <a:lnSpc>
                <a:spcPct val="90000"/>
              </a:lnSpc>
              <a:buNone/>
              <a:defRPr/>
            </a:pPr>
            <a:r>
              <a:rPr lang="en-US" altLang="en-US" sz="2800" dirty="0">
                <a:latin typeface="Georgia" panose="02040502050405020303" pitchFamily="18" charset="0"/>
              </a:rPr>
              <a:t>Luggage size – You will carry your own luggage so, don’t go crazy!</a:t>
            </a:r>
          </a:p>
        </p:txBody>
      </p:sp>
    </p:spTree>
    <p:extLst>
      <p:ext uri="{BB962C8B-B14F-4D97-AF65-F5344CB8AC3E}">
        <p14:creationId xmlns:p14="http://schemas.microsoft.com/office/powerpoint/2010/main" val="2162722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Let Us Help Plan Your Perfect School Trip to Pa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2339752" y="188640"/>
            <a:ext cx="4327649" cy="792088"/>
          </a:xfrm>
          <a:solidFill>
            <a:schemeClr val="bg1"/>
          </a:solidFill>
        </p:spPr>
        <p:txBody>
          <a:bodyPr/>
          <a:lstStyle/>
          <a:p>
            <a:pPr eaLnBrk="1" hangingPunct="1">
              <a:defRPr/>
            </a:pPr>
            <a:r>
              <a:rPr lang="en-US" altLang="en-US" b="1" u="sng" dirty="0">
                <a:latin typeface="Georgia" panose="02040502050405020303" pitchFamily="18" charset="0"/>
              </a:rPr>
              <a:t>On the ferry</a:t>
            </a:r>
          </a:p>
        </p:txBody>
      </p:sp>
      <p:sp>
        <p:nvSpPr>
          <p:cNvPr id="7171" name="Rectangle 3"/>
          <p:cNvSpPr>
            <a:spLocks noGrp="1" noChangeArrowheads="1"/>
          </p:cNvSpPr>
          <p:nvPr>
            <p:ph type="body" idx="1"/>
          </p:nvPr>
        </p:nvSpPr>
        <p:spPr>
          <a:xfrm>
            <a:off x="452781" y="1224368"/>
            <a:ext cx="8151667" cy="4148848"/>
          </a:xfrm>
          <a:solidFill>
            <a:schemeClr val="bg1"/>
          </a:solidFill>
        </p:spPr>
        <p:txBody>
          <a:bodyPr/>
          <a:lstStyle/>
          <a:p>
            <a:pPr marL="0" indent="0" eaLnBrk="1" hangingPunct="1">
              <a:lnSpc>
                <a:spcPct val="90000"/>
              </a:lnSpc>
              <a:buNone/>
              <a:defRPr/>
            </a:pPr>
            <a:r>
              <a:rPr lang="en-GB" altLang="en-US" sz="2400" dirty="0">
                <a:latin typeface="Georgia" panose="02040502050405020303" pitchFamily="18" charset="0"/>
              </a:rPr>
              <a:t>Pupils need to check in with the adult at our meeting point every half hour and stay in groups of 3 to 4 at all times.</a:t>
            </a:r>
          </a:p>
          <a:p>
            <a:pPr marL="0" indent="0" eaLnBrk="1" hangingPunct="1">
              <a:lnSpc>
                <a:spcPct val="90000"/>
              </a:lnSpc>
              <a:buNone/>
              <a:defRPr/>
            </a:pPr>
            <a:endParaRPr lang="en-GB" altLang="en-US" sz="1000" dirty="0">
              <a:latin typeface="Georgia" panose="02040502050405020303" pitchFamily="18" charset="0"/>
            </a:endParaRPr>
          </a:p>
          <a:p>
            <a:pPr marL="0" indent="0" eaLnBrk="1" hangingPunct="1">
              <a:lnSpc>
                <a:spcPct val="90000"/>
              </a:lnSpc>
              <a:buNone/>
              <a:defRPr/>
            </a:pPr>
            <a:r>
              <a:rPr lang="en-GB" altLang="en-US" sz="2400" dirty="0">
                <a:latin typeface="Georgia" panose="02040502050405020303" pitchFamily="18" charset="0"/>
              </a:rPr>
              <a:t>Pupils must act responsibly at all times.</a:t>
            </a:r>
          </a:p>
          <a:p>
            <a:pPr marL="0" indent="0" eaLnBrk="1" hangingPunct="1">
              <a:lnSpc>
                <a:spcPct val="90000"/>
              </a:lnSpc>
              <a:buNone/>
              <a:defRPr/>
            </a:pPr>
            <a:endParaRPr lang="en-GB" altLang="en-US" sz="1000" dirty="0">
              <a:latin typeface="Georgia" panose="02040502050405020303" pitchFamily="18" charset="0"/>
            </a:endParaRPr>
          </a:p>
          <a:p>
            <a:pPr marL="0" indent="0" eaLnBrk="1" hangingPunct="1">
              <a:lnSpc>
                <a:spcPct val="90000"/>
              </a:lnSpc>
              <a:buNone/>
              <a:defRPr/>
            </a:pPr>
            <a:r>
              <a:rPr lang="en-GB" altLang="en-US" sz="2400" dirty="0">
                <a:latin typeface="Georgia" panose="02040502050405020303" pitchFamily="18" charset="0"/>
              </a:rPr>
              <a:t>Pupils are to wear their CMS jumpers for the ferry.</a:t>
            </a:r>
          </a:p>
          <a:p>
            <a:pPr marL="0" indent="0" eaLnBrk="1" hangingPunct="1">
              <a:lnSpc>
                <a:spcPct val="90000"/>
              </a:lnSpc>
              <a:buNone/>
              <a:defRPr/>
            </a:pPr>
            <a:endParaRPr lang="en-GB" altLang="en-US" sz="800" dirty="0">
              <a:latin typeface="Georgia" panose="02040502050405020303" pitchFamily="18" charset="0"/>
            </a:endParaRPr>
          </a:p>
          <a:p>
            <a:pPr marL="0" indent="0" eaLnBrk="1" hangingPunct="1">
              <a:lnSpc>
                <a:spcPct val="90000"/>
              </a:lnSpc>
              <a:buNone/>
              <a:defRPr/>
            </a:pPr>
            <a:r>
              <a:rPr lang="en-GB" altLang="en-US" sz="2400" dirty="0">
                <a:latin typeface="Georgia" panose="02040502050405020303" pitchFamily="18" charset="0"/>
              </a:rPr>
              <a:t>There are some small shops and cafes on the ferry.  </a:t>
            </a:r>
          </a:p>
          <a:p>
            <a:pPr marL="0" indent="0" eaLnBrk="1" hangingPunct="1">
              <a:lnSpc>
                <a:spcPct val="90000"/>
              </a:lnSpc>
              <a:buNone/>
              <a:defRPr/>
            </a:pPr>
            <a:r>
              <a:rPr lang="en-GB" altLang="en-US" sz="2000" i="1" dirty="0">
                <a:latin typeface="Georgia" panose="02040502050405020303" pitchFamily="18" charset="0"/>
              </a:rPr>
              <a:t>(But don’t spend all your money already!!)</a:t>
            </a:r>
            <a:endParaRPr lang="en-GB" altLang="en-US" sz="2400" i="1" dirty="0">
              <a:latin typeface="Georgia" panose="02040502050405020303" pitchFamily="18" charset="0"/>
            </a:endParaRPr>
          </a:p>
          <a:p>
            <a:pPr marL="0" indent="0" eaLnBrk="1" hangingPunct="1">
              <a:lnSpc>
                <a:spcPct val="90000"/>
              </a:lnSpc>
              <a:buNone/>
              <a:defRPr/>
            </a:pPr>
            <a:endParaRPr lang="en-GB" altLang="en-US" sz="1100" dirty="0">
              <a:latin typeface="Georgia" panose="02040502050405020303" pitchFamily="18" charset="0"/>
            </a:endParaRPr>
          </a:p>
          <a:p>
            <a:pPr marL="0" indent="0" eaLnBrk="1" hangingPunct="1">
              <a:lnSpc>
                <a:spcPct val="90000"/>
              </a:lnSpc>
              <a:buNone/>
              <a:defRPr/>
            </a:pPr>
            <a:r>
              <a:rPr lang="en-GB" altLang="en-US" sz="2400" dirty="0">
                <a:latin typeface="Georgia" panose="02040502050405020303" pitchFamily="18" charset="0"/>
              </a:rPr>
              <a:t>Bring motion sickness tablets / wrist bands if needed.</a:t>
            </a:r>
          </a:p>
          <a:p>
            <a:pPr marL="0" indent="0" eaLnBrk="1" hangingPunct="1">
              <a:lnSpc>
                <a:spcPct val="90000"/>
              </a:lnSpc>
              <a:buNone/>
              <a:defRPr/>
            </a:pPr>
            <a:endParaRPr lang="en-GB" altLang="en-US" sz="1000" dirty="0">
              <a:latin typeface="Georgia" panose="02040502050405020303" pitchFamily="18" charset="0"/>
            </a:endParaRPr>
          </a:p>
          <a:p>
            <a:pPr marL="0" indent="0" eaLnBrk="1" hangingPunct="1">
              <a:lnSpc>
                <a:spcPct val="90000"/>
              </a:lnSpc>
              <a:buNone/>
              <a:defRPr/>
            </a:pPr>
            <a:r>
              <a:rPr lang="en-GB" altLang="en-US" sz="2400" dirty="0">
                <a:latin typeface="Georgia" panose="02040502050405020303" pitchFamily="18" charset="0"/>
              </a:rPr>
              <a:t>You can only go on an outside deck </a:t>
            </a:r>
            <a:r>
              <a:rPr lang="en-GB" altLang="en-US" sz="2400" u="sng" dirty="0">
                <a:latin typeface="Georgia" panose="02040502050405020303" pitchFamily="18" charset="0"/>
              </a:rPr>
              <a:t>with an adult</a:t>
            </a:r>
            <a:r>
              <a:rPr lang="en-GB" altLang="en-US" sz="2400" dirty="0">
                <a:latin typeface="Georgia" panose="02040502050405020303" pitchFamily="18" charset="0"/>
              </a:rPr>
              <a:t>.</a:t>
            </a:r>
          </a:p>
          <a:p>
            <a:pPr marL="0" indent="0" eaLnBrk="1" hangingPunct="1">
              <a:lnSpc>
                <a:spcPct val="90000"/>
              </a:lnSpc>
              <a:buNone/>
              <a:defRPr/>
            </a:pPr>
            <a:endParaRPr lang="en-GB" altLang="en-US" sz="2400" dirty="0">
              <a:latin typeface="Georgia" panose="02040502050405020303" pitchFamily="18" charset="0"/>
            </a:endParaRPr>
          </a:p>
        </p:txBody>
      </p:sp>
    </p:spTree>
    <p:extLst>
      <p:ext uri="{BB962C8B-B14F-4D97-AF65-F5344CB8AC3E}">
        <p14:creationId xmlns:p14="http://schemas.microsoft.com/office/powerpoint/2010/main" val="894761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Let Us Help Plan Your Perfect School Trip to Pa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683568" y="188640"/>
            <a:ext cx="7935642" cy="792088"/>
          </a:xfrm>
          <a:solidFill>
            <a:schemeClr val="bg1"/>
          </a:solidFill>
        </p:spPr>
        <p:txBody>
          <a:bodyPr/>
          <a:lstStyle/>
          <a:p>
            <a:pPr eaLnBrk="1" hangingPunct="1">
              <a:defRPr/>
            </a:pPr>
            <a:r>
              <a:rPr lang="en-US" altLang="en-US" b="1" u="sng" dirty="0">
                <a:latin typeface="Georgia" panose="02040502050405020303" pitchFamily="18" charset="0"/>
              </a:rPr>
              <a:t>Electronic Equipment</a:t>
            </a:r>
          </a:p>
        </p:txBody>
      </p:sp>
      <p:sp>
        <p:nvSpPr>
          <p:cNvPr id="7171" name="Rectangle 3"/>
          <p:cNvSpPr>
            <a:spLocks noGrp="1" noChangeArrowheads="1"/>
          </p:cNvSpPr>
          <p:nvPr>
            <p:ph type="body" idx="1"/>
          </p:nvPr>
        </p:nvSpPr>
        <p:spPr>
          <a:xfrm>
            <a:off x="251520" y="1224368"/>
            <a:ext cx="9145015" cy="5084952"/>
          </a:xfrm>
          <a:solidFill>
            <a:schemeClr val="bg1"/>
          </a:solidFill>
        </p:spPr>
        <p:txBody>
          <a:bodyPr/>
          <a:lstStyle/>
          <a:p>
            <a:pPr marL="0" indent="0" eaLnBrk="1" hangingPunct="1">
              <a:lnSpc>
                <a:spcPct val="90000"/>
              </a:lnSpc>
              <a:buNone/>
              <a:defRPr/>
            </a:pPr>
            <a:endParaRPr lang="en-GB" altLang="en-US" sz="1100" dirty="0">
              <a:latin typeface="Georgia" panose="02040502050405020303" pitchFamily="18" charset="0"/>
            </a:endParaRPr>
          </a:p>
          <a:p>
            <a:pPr marL="0" indent="0" eaLnBrk="1" hangingPunct="1">
              <a:lnSpc>
                <a:spcPct val="90000"/>
              </a:lnSpc>
              <a:buNone/>
              <a:defRPr/>
            </a:pPr>
            <a:r>
              <a:rPr lang="en-GB" altLang="en-US" sz="2400" dirty="0">
                <a:latin typeface="Georgia" panose="02040502050405020303" pitchFamily="18" charset="0"/>
              </a:rPr>
              <a:t>Phones may not be taken on the trip at all, due to safeguarding issues.  Any phones discovered will be confiscated for the duration of the trip and parents informed.</a:t>
            </a:r>
            <a:endParaRPr lang="en-GB" altLang="en-US" sz="1600" dirty="0">
              <a:latin typeface="Georgia" panose="02040502050405020303" pitchFamily="18" charset="0"/>
            </a:endParaRPr>
          </a:p>
          <a:p>
            <a:pPr marL="0" indent="0" eaLnBrk="1" hangingPunct="1">
              <a:lnSpc>
                <a:spcPct val="90000"/>
              </a:lnSpc>
              <a:buNone/>
              <a:defRPr/>
            </a:pPr>
            <a:endParaRPr lang="en-GB" altLang="en-US" sz="1200" dirty="0">
              <a:solidFill>
                <a:srgbClr val="0070C0"/>
              </a:solidFill>
              <a:latin typeface="Georgia" panose="02040502050405020303" pitchFamily="18" charset="0"/>
            </a:endParaRPr>
          </a:p>
          <a:p>
            <a:pPr marL="0" indent="0" eaLnBrk="1" hangingPunct="1">
              <a:lnSpc>
                <a:spcPct val="90000"/>
              </a:lnSpc>
              <a:buNone/>
              <a:defRPr/>
            </a:pPr>
            <a:r>
              <a:rPr lang="en-GB" altLang="en-US" sz="2400" dirty="0">
                <a:solidFill>
                  <a:srgbClr val="0070C0"/>
                </a:solidFill>
                <a:latin typeface="Georgia" panose="02040502050405020303" pitchFamily="18" charset="0"/>
              </a:rPr>
              <a:t>Electrical items with no WIFI chat functions, like </a:t>
            </a:r>
            <a:r>
              <a:rPr lang="en-GB" altLang="en-US" sz="2400" dirty="0" smtClean="0">
                <a:solidFill>
                  <a:srgbClr val="0070C0"/>
                </a:solidFill>
                <a:latin typeface="Georgia" panose="02040502050405020303" pitchFamily="18" charset="0"/>
              </a:rPr>
              <a:t>old-style iPods </a:t>
            </a:r>
            <a:r>
              <a:rPr lang="en-GB" altLang="en-US" sz="2400" dirty="0">
                <a:solidFill>
                  <a:srgbClr val="0070C0"/>
                </a:solidFill>
                <a:latin typeface="Georgia" panose="02040502050405020303" pitchFamily="18" charset="0"/>
              </a:rPr>
              <a:t>and game devices </a:t>
            </a:r>
            <a:r>
              <a:rPr lang="en-GB" altLang="en-US" sz="2000" i="1" dirty="0">
                <a:solidFill>
                  <a:srgbClr val="0070C0"/>
                </a:solidFill>
                <a:latin typeface="Georgia" panose="02040502050405020303" pitchFamily="18" charset="0"/>
              </a:rPr>
              <a:t>(e.g. a handheld Nintendo switch)</a:t>
            </a:r>
            <a:r>
              <a:rPr lang="en-GB" altLang="en-US" sz="2400" dirty="0">
                <a:solidFill>
                  <a:srgbClr val="0070C0"/>
                </a:solidFill>
                <a:latin typeface="Georgia" panose="02040502050405020303" pitchFamily="18" charset="0"/>
              </a:rPr>
              <a:t> may be taken to be used whilst travelling.  </a:t>
            </a:r>
            <a:r>
              <a:rPr lang="en-GB" altLang="en-US" sz="2000" i="1" dirty="0">
                <a:solidFill>
                  <a:srgbClr val="0070C0"/>
                </a:solidFill>
                <a:latin typeface="Georgia" panose="02040502050405020303" pitchFamily="18" charset="0"/>
              </a:rPr>
              <a:t>(Remember your chargers)</a:t>
            </a:r>
            <a:r>
              <a:rPr lang="en-GB" altLang="en-US" sz="2400" dirty="0">
                <a:solidFill>
                  <a:srgbClr val="0070C0"/>
                </a:solidFill>
                <a:latin typeface="Georgia" panose="02040502050405020303" pitchFamily="18" charset="0"/>
              </a:rPr>
              <a:t>.</a:t>
            </a:r>
          </a:p>
          <a:p>
            <a:pPr marL="0" indent="0" eaLnBrk="1" hangingPunct="1">
              <a:lnSpc>
                <a:spcPct val="90000"/>
              </a:lnSpc>
              <a:buNone/>
              <a:defRPr/>
            </a:pPr>
            <a:endParaRPr lang="en-GB" altLang="en-US" sz="1400" dirty="0">
              <a:latin typeface="Georgia" panose="02040502050405020303" pitchFamily="18" charset="0"/>
            </a:endParaRPr>
          </a:p>
          <a:p>
            <a:pPr marL="0" indent="0" eaLnBrk="1" hangingPunct="1">
              <a:lnSpc>
                <a:spcPct val="90000"/>
              </a:lnSpc>
              <a:buNone/>
              <a:defRPr/>
            </a:pPr>
            <a:r>
              <a:rPr lang="en-GB" altLang="en-US" sz="2400" dirty="0">
                <a:latin typeface="Georgia" panose="02040502050405020303" pitchFamily="18" charset="0"/>
              </a:rPr>
              <a:t>iPads </a:t>
            </a:r>
            <a:r>
              <a:rPr lang="en-GB" altLang="en-US" sz="2400" dirty="0" smtClean="0">
                <a:latin typeface="Georgia" panose="02040502050405020303" pitchFamily="18" charset="0"/>
              </a:rPr>
              <a:t>and new </a:t>
            </a:r>
            <a:r>
              <a:rPr lang="en-GB" altLang="en-US" sz="2400" dirty="0" err="1" smtClean="0">
                <a:latin typeface="Georgia" panose="02040502050405020303" pitchFamily="18" charset="0"/>
              </a:rPr>
              <a:t>ipods</a:t>
            </a:r>
            <a:r>
              <a:rPr lang="en-GB" altLang="en-US" sz="2400" dirty="0" smtClean="0">
                <a:latin typeface="Georgia" panose="02040502050405020303" pitchFamily="18" charset="0"/>
              </a:rPr>
              <a:t> will </a:t>
            </a:r>
            <a:r>
              <a:rPr lang="en-GB" altLang="en-US" sz="2400" dirty="0">
                <a:latin typeface="Georgia" panose="02040502050405020303" pitchFamily="18" charset="0"/>
              </a:rPr>
              <a:t>not be allowed </a:t>
            </a:r>
            <a:r>
              <a:rPr lang="en-GB" altLang="en-US" sz="2400" dirty="0" smtClean="0">
                <a:latin typeface="Georgia" panose="02040502050405020303" pitchFamily="18" charset="0"/>
              </a:rPr>
              <a:t>as </a:t>
            </a:r>
            <a:r>
              <a:rPr lang="en-GB" altLang="en-US" sz="2400" dirty="0">
                <a:latin typeface="Georgia" panose="02040502050405020303" pitchFamily="18" charset="0"/>
              </a:rPr>
              <a:t>they can still be used for video communication via WIFI.   </a:t>
            </a:r>
          </a:p>
          <a:p>
            <a:pPr marL="0" indent="0" eaLnBrk="1" hangingPunct="1">
              <a:lnSpc>
                <a:spcPct val="90000"/>
              </a:lnSpc>
              <a:buNone/>
              <a:defRPr/>
            </a:pPr>
            <a:endParaRPr lang="en-GB" altLang="en-US" sz="1100" dirty="0">
              <a:latin typeface="Georgia" panose="02040502050405020303" pitchFamily="18" charset="0"/>
            </a:endParaRPr>
          </a:p>
          <a:p>
            <a:pPr marL="0" indent="0" eaLnBrk="1" hangingPunct="1">
              <a:lnSpc>
                <a:spcPct val="90000"/>
              </a:lnSpc>
              <a:buNone/>
              <a:defRPr/>
            </a:pPr>
            <a:r>
              <a:rPr lang="en-GB" altLang="en-US" sz="2400" dirty="0">
                <a:solidFill>
                  <a:srgbClr val="0070C0"/>
                </a:solidFill>
                <a:latin typeface="Georgia" panose="02040502050405020303" pitchFamily="18" charset="0"/>
              </a:rPr>
              <a:t>You may bring a camera to take out and use for photos instead.  A disposable camera may be a good idea…?  </a:t>
            </a:r>
            <a:r>
              <a:rPr lang="en-GB" altLang="en-US" sz="1800" i="1" dirty="0">
                <a:solidFill>
                  <a:srgbClr val="0070C0"/>
                </a:solidFill>
                <a:latin typeface="Georgia" panose="02040502050405020303" pitchFamily="18" charset="0"/>
              </a:rPr>
              <a:t>(Remember chargers!)</a:t>
            </a:r>
            <a:endParaRPr lang="en-GB" altLang="en-US" sz="2400" i="1"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694083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13315" name="AutoShape 16"/>
          <p:cNvSpPr>
            <a:spLocks noChangeArrowheads="1"/>
          </p:cNvSpPr>
          <p:nvPr/>
        </p:nvSpPr>
        <p:spPr bwMode="auto">
          <a:xfrm>
            <a:off x="1042988" y="4975225"/>
            <a:ext cx="1873250" cy="830263"/>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3316" name="Text Box 17"/>
          <p:cNvSpPr txBox="1">
            <a:spLocks noChangeArrowheads="1"/>
          </p:cNvSpPr>
          <p:nvPr/>
        </p:nvSpPr>
        <p:spPr bwMode="auto">
          <a:xfrm>
            <a:off x="1144588" y="5078413"/>
            <a:ext cx="1728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What will we see &amp; do?</a:t>
            </a:r>
            <a:endParaRPr lang="en-US" altLang="en-US">
              <a:solidFill>
                <a:srgbClr val="003663"/>
              </a:solidFill>
              <a:latin typeface="Georgia" panose="02040502050405020303" pitchFamily="18" charset="0"/>
            </a:endParaRPr>
          </a:p>
        </p:txBody>
      </p:sp>
      <p:sp>
        <p:nvSpPr>
          <p:cNvPr id="13317" name="AutoShape 18"/>
          <p:cNvSpPr>
            <a:spLocks noChangeArrowheads="1"/>
          </p:cNvSpPr>
          <p:nvPr/>
        </p:nvSpPr>
        <p:spPr bwMode="auto">
          <a:xfrm>
            <a:off x="323528" y="116632"/>
            <a:ext cx="9145016" cy="6552728"/>
          </a:xfrm>
          <a:prstGeom prst="roundRect">
            <a:avLst>
              <a:gd name="adj" fmla="val 4069"/>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3318" name="Text Box 19"/>
          <p:cNvSpPr txBox="1">
            <a:spLocks noChangeArrowheads="1"/>
          </p:cNvSpPr>
          <p:nvPr/>
        </p:nvSpPr>
        <p:spPr bwMode="auto">
          <a:xfrm>
            <a:off x="755576" y="253097"/>
            <a:ext cx="6984776" cy="101566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57150">
                <a:solidFill>
                  <a:srgbClr val="0036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GB" altLang="en-US" sz="2400" u="sng" dirty="0">
                <a:solidFill>
                  <a:srgbClr val="003663"/>
                </a:solidFill>
                <a:latin typeface="Georgia" panose="02040502050405020303" pitchFamily="18" charset="0"/>
              </a:rPr>
              <a:t>Monday 26</a:t>
            </a:r>
            <a:r>
              <a:rPr lang="en-GB" altLang="en-US" sz="2400" u="sng" baseline="30000" dirty="0">
                <a:solidFill>
                  <a:srgbClr val="003663"/>
                </a:solidFill>
                <a:latin typeface="Georgia" panose="02040502050405020303" pitchFamily="18" charset="0"/>
              </a:rPr>
              <a:t>th</a:t>
            </a:r>
            <a:r>
              <a:rPr lang="en-GB" altLang="en-US" sz="2400" u="sng" dirty="0">
                <a:solidFill>
                  <a:srgbClr val="003663"/>
                </a:solidFill>
                <a:latin typeface="Georgia" panose="02040502050405020303" pitchFamily="18" charset="0"/>
              </a:rPr>
              <a:t> June</a:t>
            </a:r>
            <a:r>
              <a:rPr lang="en-GB" altLang="en-US" sz="2400" b="0" dirty="0">
                <a:solidFill>
                  <a:srgbClr val="003663"/>
                </a:solidFill>
                <a:latin typeface="Georgia" panose="02040502050405020303" pitchFamily="18" charset="0"/>
              </a:rPr>
              <a:t>:</a:t>
            </a:r>
          </a:p>
          <a:p>
            <a:pPr eaLnBrk="1" hangingPunct="1">
              <a:spcBef>
                <a:spcPct val="50000"/>
              </a:spcBef>
            </a:pPr>
            <a:endParaRPr lang="en-GB" altLang="en-US" sz="2400" b="0" dirty="0">
              <a:solidFill>
                <a:srgbClr val="003663"/>
              </a:solidFill>
              <a:latin typeface="Georgia" panose="02040502050405020303"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44863598"/>
              </p:ext>
            </p:extLst>
          </p:nvPr>
        </p:nvGraphicFramePr>
        <p:xfrm>
          <a:off x="467544" y="908723"/>
          <a:ext cx="8784976" cy="5702014"/>
        </p:xfrm>
        <a:graphic>
          <a:graphicData uri="http://schemas.openxmlformats.org/drawingml/2006/table">
            <a:tbl>
              <a:tblPr firstRow="1" firstCol="1" lastRow="1" lastCol="1" bandRow="1" bandCol="1"/>
              <a:tblGrid>
                <a:gridCol w="1212433">
                  <a:extLst>
                    <a:ext uri="{9D8B030D-6E8A-4147-A177-3AD203B41FA5}">
                      <a16:colId xmlns:a16="http://schemas.microsoft.com/office/drawing/2014/main" val="241490546"/>
                    </a:ext>
                  </a:extLst>
                </a:gridCol>
                <a:gridCol w="7572543">
                  <a:extLst>
                    <a:ext uri="{9D8B030D-6E8A-4147-A177-3AD203B41FA5}">
                      <a16:colId xmlns:a16="http://schemas.microsoft.com/office/drawing/2014/main" val="2597803965"/>
                    </a:ext>
                  </a:extLst>
                </a:gridCol>
              </a:tblGrid>
              <a:tr h="302162">
                <a:tc>
                  <a:txBody>
                    <a:bodyPr/>
                    <a:lstStyle/>
                    <a:p>
                      <a:pPr hangingPunct="0">
                        <a:spcAft>
                          <a:spcPts val="0"/>
                        </a:spcAft>
                      </a:pPr>
                      <a:r>
                        <a:rPr lang="en-GB" sz="1800" b="1" dirty="0">
                          <a:solidFill>
                            <a:schemeClr val="tx1"/>
                          </a:solidFill>
                          <a:effectLst/>
                          <a:latin typeface="+mn-lt"/>
                          <a:ea typeface="Times New Roman" panose="02020603050405020304" pitchFamily="18" charset="0"/>
                          <a:cs typeface="Times New Roman" panose="02020603050405020304" pitchFamily="18" charset="0"/>
                        </a:rPr>
                        <a:t>03:30 hrs </a:t>
                      </a:r>
                      <a:endParaRPr lang="en-GB" sz="1800" dirty="0">
                        <a:solidFill>
                          <a:schemeClr val="tx1"/>
                        </a:solidFill>
                        <a:effectLst/>
                        <a:latin typeface="+mn-lt"/>
                        <a:ea typeface="Times New Roman" panose="02020603050405020304" pitchFamily="18" charset="0"/>
                        <a:cs typeface="Times New Roman" panose="02020603050405020304" pitchFamily="18" charset="0"/>
                      </a:endParaRPr>
                    </a:p>
                  </a:txBody>
                  <a:tcPr marL="53662" marR="53662" marT="0" marB="0">
                    <a:lnL>
                      <a:noFill/>
                    </a:lnL>
                    <a:lnR>
                      <a:noFill/>
                    </a:lnR>
                    <a:lnT>
                      <a:noFill/>
                    </a:lnT>
                    <a:lnB>
                      <a:noFill/>
                    </a:lnB>
                  </a:tcPr>
                </a:tc>
                <a:tc>
                  <a:txBody>
                    <a:bodyPr/>
                    <a:lstStyle/>
                    <a:p>
                      <a:pPr algn="just" hangingPunct="0">
                        <a:spcAft>
                          <a:spcPts val="0"/>
                        </a:spcAft>
                      </a:pPr>
                      <a:r>
                        <a:rPr lang="en-GB" sz="1800" dirty="0">
                          <a:solidFill>
                            <a:schemeClr val="tx1"/>
                          </a:solidFill>
                          <a:effectLst/>
                          <a:latin typeface="+mn-lt"/>
                          <a:ea typeface="Times New Roman" panose="02020603050405020304" pitchFamily="18" charset="0"/>
                          <a:cs typeface="Times New Roman" panose="02020603050405020304" pitchFamily="18" charset="0"/>
                        </a:rPr>
                        <a:t>Meet at school to load luggage ready for departure. </a:t>
                      </a:r>
                    </a:p>
                    <a:p>
                      <a:pPr algn="just" hangingPunct="0">
                        <a:spcAft>
                          <a:spcPts val="0"/>
                        </a:spcAft>
                      </a:pPr>
                      <a:endParaRPr lang="en-GB" sz="300" dirty="0">
                        <a:solidFill>
                          <a:schemeClr val="tx1"/>
                        </a:solidFill>
                        <a:effectLst/>
                        <a:latin typeface="+mn-lt"/>
                        <a:ea typeface="Times New Roman" panose="02020603050405020304" pitchFamily="18" charset="0"/>
                        <a:cs typeface="Times New Roman" panose="02020603050405020304" pitchFamily="18" charset="0"/>
                      </a:endParaRPr>
                    </a:p>
                  </a:txBody>
                  <a:tcPr marL="53662" marR="53662" marT="0" marB="0">
                    <a:lnL>
                      <a:noFill/>
                    </a:lnL>
                    <a:lnR>
                      <a:noFill/>
                    </a:lnR>
                    <a:lnT>
                      <a:noFill/>
                    </a:lnT>
                    <a:lnB>
                      <a:noFill/>
                    </a:lnB>
                  </a:tcPr>
                </a:tc>
                <a:extLst>
                  <a:ext uri="{0D108BD9-81ED-4DB2-BD59-A6C34878D82A}">
                    <a16:rowId xmlns:a16="http://schemas.microsoft.com/office/drawing/2014/main" val="636997336"/>
                  </a:ext>
                </a:extLst>
              </a:tr>
              <a:tr h="486169">
                <a:tc>
                  <a:txBody>
                    <a:bodyPr/>
                    <a:lstStyle/>
                    <a:p>
                      <a:pPr hangingPunct="0">
                        <a:spcAft>
                          <a:spcPts val="0"/>
                        </a:spcAft>
                      </a:pPr>
                      <a:r>
                        <a:rPr lang="en-GB" sz="1800" b="1" dirty="0">
                          <a:solidFill>
                            <a:srgbClr val="0070C0"/>
                          </a:solidFill>
                          <a:effectLst/>
                          <a:latin typeface="+mn-lt"/>
                          <a:ea typeface="Times New Roman" panose="02020603050405020304" pitchFamily="18" charset="0"/>
                          <a:cs typeface="Times New Roman" panose="02020603050405020304" pitchFamily="18" charset="0"/>
                        </a:rPr>
                        <a:t>04:00 hrs </a:t>
                      </a:r>
                      <a:endParaRPr lang="en-GB" sz="1800" dirty="0">
                        <a:solidFill>
                          <a:srgbClr val="0070C0"/>
                        </a:solidFill>
                        <a:effectLst/>
                        <a:latin typeface="+mn-lt"/>
                        <a:ea typeface="Times New Roman" panose="02020603050405020304" pitchFamily="18" charset="0"/>
                        <a:cs typeface="Times New Roman" panose="02020603050405020304" pitchFamily="18" charset="0"/>
                      </a:endParaRPr>
                    </a:p>
                  </a:txBody>
                  <a:tcPr marL="53662" marR="53662" marT="0" marB="0">
                    <a:lnL>
                      <a:noFill/>
                    </a:lnL>
                    <a:lnR>
                      <a:noFill/>
                    </a:lnR>
                    <a:lnT>
                      <a:noFill/>
                    </a:lnT>
                    <a:lnB>
                      <a:noFill/>
                    </a:lnB>
                  </a:tcPr>
                </a:tc>
                <a:tc>
                  <a:txBody>
                    <a:bodyPr/>
                    <a:lstStyle/>
                    <a:p>
                      <a:pPr hangingPunct="0">
                        <a:spcAft>
                          <a:spcPts val="0"/>
                        </a:spcAft>
                      </a:pPr>
                      <a:r>
                        <a:rPr lang="en-GB" sz="1800" dirty="0">
                          <a:solidFill>
                            <a:srgbClr val="0070C0"/>
                          </a:solidFill>
                          <a:effectLst/>
                          <a:latin typeface="+mn-lt"/>
                          <a:ea typeface="Times New Roman" panose="02020603050405020304" pitchFamily="18" charset="0"/>
                          <a:cs typeface="Times New Roman" panose="02020603050405020304" pitchFamily="18" charset="0"/>
                        </a:rPr>
                        <a:t>Group to depart from the school via the coach provided by NST.</a:t>
                      </a:r>
                    </a:p>
                    <a:p>
                      <a:pPr hangingPunct="0">
                        <a:spcAft>
                          <a:spcPts val="0"/>
                        </a:spcAft>
                      </a:pPr>
                      <a:endParaRPr lang="en-GB" sz="1600" dirty="0">
                        <a:solidFill>
                          <a:srgbClr val="0070C0"/>
                        </a:solidFill>
                        <a:effectLst/>
                        <a:latin typeface="+mn-lt"/>
                        <a:ea typeface="Times New Roman" panose="02020603050405020304" pitchFamily="18" charset="0"/>
                        <a:cs typeface="Times New Roman" panose="02020603050405020304" pitchFamily="18" charset="0"/>
                      </a:endParaRPr>
                    </a:p>
                  </a:txBody>
                  <a:tcPr marL="53662" marR="53662" marT="0" marB="0">
                    <a:lnL>
                      <a:noFill/>
                    </a:lnL>
                    <a:lnR>
                      <a:noFill/>
                    </a:lnR>
                    <a:lnT>
                      <a:noFill/>
                    </a:lnT>
                    <a:lnB>
                      <a:noFill/>
                    </a:lnB>
                  </a:tcPr>
                </a:tc>
                <a:extLst>
                  <a:ext uri="{0D108BD9-81ED-4DB2-BD59-A6C34878D82A}">
                    <a16:rowId xmlns:a16="http://schemas.microsoft.com/office/drawing/2014/main" val="3218318298"/>
                  </a:ext>
                </a:extLst>
              </a:tr>
              <a:tr h="261783">
                <a:tc>
                  <a:txBody>
                    <a:bodyPr/>
                    <a:lstStyle/>
                    <a:p>
                      <a:pPr hangingPunct="0">
                        <a:spcAft>
                          <a:spcPts val="0"/>
                        </a:spcAft>
                      </a:pPr>
                      <a:r>
                        <a:rPr lang="en-GB" sz="1800" b="1" dirty="0">
                          <a:solidFill>
                            <a:schemeClr val="tx1"/>
                          </a:solidFill>
                          <a:effectLst/>
                          <a:latin typeface="+mn-lt"/>
                          <a:ea typeface="Times New Roman" panose="02020603050405020304" pitchFamily="18" charset="0"/>
                          <a:cs typeface="Times New Roman" panose="02020603050405020304" pitchFamily="18" charset="0"/>
                        </a:rPr>
                        <a:t>07:55 hrs </a:t>
                      </a:r>
                      <a:endParaRPr lang="en-GB" sz="1800" dirty="0">
                        <a:solidFill>
                          <a:schemeClr val="tx1"/>
                        </a:solidFill>
                        <a:effectLst/>
                        <a:latin typeface="+mn-lt"/>
                        <a:ea typeface="Times New Roman" panose="02020603050405020304" pitchFamily="18" charset="0"/>
                        <a:cs typeface="Times New Roman" panose="02020603050405020304" pitchFamily="18" charset="0"/>
                      </a:endParaRPr>
                    </a:p>
                  </a:txBody>
                  <a:tcPr marL="53662" marR="53662" marT="0" marB="0">
                    <a:lnL>
                      <a:noFill/>
                    </a:lnL>
                    <a:lnR>
                      <a:noFill/>
                    </a:lnR>
                    <a:lnT>
                      <a:noFill/>
                    </a:lnT>
                    <a:lnB>
                      <a:noFill/>
                    </a:lnB>
                  </a:tcPr>
                </a:tc>
                <a:tc>
                  <a:txBody>
                    <a:bodyPr/>
                    <a:lstStyle/>
                    <a:p>
                      <a:pPr marL="21590" indent="-21590" algn="just" hangingPunct="0">
                        <a:spcAft>
                          <a:spcPts val="0"/>
                        </a:spcAft>
                      </a:pPr>
                      <a:r>
                        <a:rPr lang="en-GB" sz="1800" dirty="0">
                          <a:solidFill>
                            <a:schemeClr val="tx1"/>
                          </a:solidFill>
                          <a:effectLst/>
                          <a:latin typeface="+mn-lt"/>
                          <a:ea typeface="Times New Roman" panose="02020603050405020304" pitchFamily="18" charset="0"/>
                          <a:cs typeface="Times New Roman" panose="02020603050405020304" pitchFamily="18" charset="0"/>
                        </a:rPr>
                        <a:t>Group to check in at </a:t>
                      </a:r>
                      <a:r>
                        <a:rPr lang="en-GB" sz="1800" b="1" dirty="0">
                          <a:solidFill>
                            <a:schemeClr val="tx1"/>
                          </a:solidFill>
                          <a:effectLst/>
                          <a:latin typeface="+mn-lt"/>
                          <a:ea typeface="Times New Roman" panose="02020603050405020304" pitchFamily="18" charset="0"/>
                          <a:cs typeface="Times New Roman" panose="02020603050405020304" pitchFamily="18" charset="0"/>
                        </a:rPr>
                        <a:t>P &amp; O Ferries Terminal Dover.</a:t>
                      </a:r>
                      <a:endParaRPr lang="en-GB" sz="1800" dirty="0">
                        <a:solidFill>
                          <a:schemeClr val="tx1"/>
                        </a:solidFill>
                        <a:effectLst/>
                        <a:latin typeface="+mn-lt"/>
                        <a:ea typeface="Times New Roman" panose="02020603050405020304" pitchFamily="18" charset="0"/>
                        <a:cs typeface="Times New Roman" panose="02020603050405020304" pitchFamily="18" charset="0"/>
                      </a:endParaRPr>
                    </a:p>
                  </a:txBody>
                  <a:tcPr marL="53662" marR="53662" marT="0" marB="0">
                    <a:lnL>
                      <a:noFill/>
                    </a:lnL>
                    <a:lnR>
                      <a:noFill/>
                    </a:lnR>
                    <a:lnT>
                      <a:noFill/>
                    </a:lnT>
                    <a:lnB>
                      <a:noFill/>
                    </a:lnB>
                  </a:tcPr>
                </a:tc>
                <a:extLst>
                  <a:ext uri="{0D108BD9-81ED-4DB2-BD59-A6C34878D82A}">
                    <a16:rowId xmlns:a16="http://schemas.microsoft.com/office/drawing/2014/main" val="3379914373"/>
                  </a:ext>
                </a:extLst>
              </a:tr>
              <a:tr h="261783">
                <a:tc>
                  <a:txBody>
                    <a:bodyPr/>
                    <a:lstStyle/>
                    <a:p>
                      <a:pPr hangingPunct="0">
                        <a:spcAft>
                          <a:spcPts val="0"/>
                        </a:spcAft>
                      </a:pPr>
                      <a:r>
                        <a:rPr lang="en-GB" sz="1800" b="1" dirty="0">
                          <a:solidFill>
                            <a:schemeClr val="tx1"/>
                          </a:solidFill>
                          <a:effectLst/>
                          <a:latin typeface="+mn-lt"/>
                          <a:ea typeface="Times New Roman" panose="02020603050405020304" pitchFamily="18" charset="0"/>
                          <a:cs typeface="Times New Roman" panose="02020603050405020304" pitchFamily="18" charset="0"/>
                        </a:rPr>
                        <a:t> </a:t>
                      </a:r>
                      <a:endParaRPr lang="en-GB" sz="1800" dirty="0">
                        <a:solidFill>
                          <a:schemeClr val="tx1"/>
                        </a:solidFill>
                        <a:effectLst/>
                        <a:latin typeface="+mn-lt"/>
                        <a:ea typeface="Times New Roman" panose="02020603050405020304" pitchFamily="18" charset="0"/>
                        <a:cs typeface="Times New Roman" panose="02020603050405020304" pitchFamily="18" charset="0"/>
                      </a:endParaRPr>
                    </a:p>
                  </a:txBody>
                  <a:tcPr marL="53662" marR="53662" marT="0" marB="0">
                    <a:lnL>
                      <a:noFill/>
                    </a:lnL>
                    <a:lnR>
                      <a:noFill/>
                    </a:lnR>
                    <a:lnT>
                      <a:noFill/>
                    </a:lnT>
                    <a:lnB>
                      <a:noFill/>
                    </a:lnB>
                  </a:tcPr>
                </a:tc>
                <a:tc>
                  <a:txBody>
                    <a:bodyPr/>
                    <a:lstStyle/>
                    <a:p>
                      <a:pPr marL="1371600" indent="-1371600" hangingPunct="0">
                        <a:spcAft>
                          <a:spcPts val="0"/>
                        </a:spcAft>
                      </a:pPr>
                      <a:r>
                        <a:rPr lang="en-GB" sz="1800">
                          <a:solidFill>
                            <a:schemeClr val="tx1"/>
                          </a:solidFill>
                          <a:effectLst/>
                          <a:latin typeface="+mn-lt"/>
                          <a:ea typeface="Times New Roman" panose="02020603050405020304" pitchFamily="18" charset="0"/>
                          <a:cs typeface="Times New Roman" panose="02020603050405020304" pitchFamily="18" charset="0"/>
                        </a:rPr>
                        <a:t> </a:t>
                      </a:r>
                    </a:p>
                  </a:txBody>
                  <a:tcPr marL="53662" marR="53662" marT="0" marB="0">
                    <a:lnL>
                      <a:noFill/>
                    </a:lnL>
                    <a:lnR>
                      <a:noFill/>
                    </a:lnR>
                    <a:lnT>
                      <a:noFill/>
                    </a:lnT>
                    <a:lnB>
                      <a:noFill/>
                    </a:lnB>
                  </a:tcPr>
                </a:tc>
                <a:extLst>
                  <a:ext uri="{0D108BD9-81ED-4DB2-BD59-A6C34878D82A}">
                    <a16:rowId xmlns:a16="http://schemas.microsoft.com/office/drawing/2014/main" val="1755781257"/>
                  </a:ext>
                </a:extLst>
              </a:tr>
              <a:tr h="261783">
                <a:tc>
                  <a:txBody>
                    <a:bodyPr/>
                    <a:lstStyle/>
                    <a:p>
                      <a:pPr hangingPunct="0">
                        <a:spcAft>
                          <a:spcPts val="0"/>
                        </a:spcAft>
                      </a:pPr>
                      <a:r>
                        <a:rPr lang="en-GB" sz="1800" b="1" dirty="0">
                          <a:solidFill>
                            <a:srgbClr val="0070C0"/>
                          </a:solidFill>
                          <a:effectLst/>
                          <a:latin typeface="+mn-lt"/>
                          <a:ea typeface="Times New Roman" panose="02020603050405020304" pitchFamily="18" charset="0"/>
                          <a:cs typeface="Times New Roman" panose="02020603050405020304" pitchFamily="18" charset="0"/>
                        </a:rPr>
                        <a:t>09:55 hrs </a:t>
                      </a:r>
                      <a:endParaRPr lang="en-GB" sz="1800" dirty="0">
                        <a:solidFill>
                          <a:srgbClr val="0070C0"/>
                        </a:solidFill>
                        <a:effectLst/>
                        <a:latin typeface="+mn-lt"/>
                        <a:ea typeface="Times New Roman" panose="02020603050405020304" pitchFamily="18" charset="0"/>
                        <a:cs typeface="Times New Roman" panose="02020603050405020304" pitchFamily="18" charset="0"/>
                      </a:endParaRPr>
                    </a:p>
                  </a:txBody>
                  <a:tcPr marL="53662" marR="53662" marT="0" marB="0">
                    <a:lnL>
                      <a:noFill/>
                    </a:lnL>
                    <a:lnR>
                      <a:noFill/>
                    </a:lnR>
                    <a:lnT>
                      <a:noFill/>
                    </a:lnT>
                    <a:lnB>
                      <a:noFill/>
                    </a:lnB>
                  </a:tcPr>
                </a:tc>
                <a:tc>
                  <a:txBody>
                    <a:bodyPr/>
                    <a:lstStyle/>
                    <a:p>
                      <a:pPr algn="just" hangingPunct="0">
                        <a:spcAft>
                          <a:spcPts val="0"/>
                        </a:spcAft>
                      </a:pPr>
                      <a:r>
                        <a:rPr lang="en-GB" sz="1800" dirty="0">
                          <a:solidFill>
                            <a:srgbClr val="0070C0"/>
                          </a:solidFill>
                          <a:effectLst/>
                          <a:latin typeface="+mn-lt"/>
                          <a:ea typeface="Times New Roman" panose="02020603050405020304" pitchFamily="18" charset="0"/>
                          <a:cs typeface="Times New Roman" panose="02020603050405020304" pitchFamily="18" charset="0"/>
                        </a:rPr>
                        <a:t>Ferry departs </a:t>
                      </a:r>
                      <a:r>
                        <a:rPr lang="en-GB" sz="1800" b="1" dirty="0">
                          <a:solidFill>
                            <a:srgbClr val="0070C0"/>
                          </a:solidFill>
                          <a:effectLst/>
                          <a:latin typeface="+mn-lt"/>
                          <a:ea typeface="Times New Roman" panose="02020603050405020304" pitchFamily="18" charset="0"/>
                          <a:cs typeface="Times New Roman" panose="02020603050405020304" pitchFamily="18" charset="0"/>
                        </a:rPr>
                        <a:t>Dover Ferry Terminal.</a:t>
                      </a:r>
                      <a:r>
                        <a:rPr lang="en-GB" sz="1800" dirty="0">
                          <a:solidFill>
                            <a:srgbClr val="0070C0"/>
                          </a:solidFill>
                          <a:effectLst/>
                          <a:latin typeface="+mn-lt"/>
                          <a:ea typeface="Times New Roman" panose="02020603050405020304" pitchFamily="18" charset="0"/>
                          <a:cs typeface="Times New Roman" panose="02020603050405020304" pitchFamily="18" charset="0"/>
                        </a:rPr>
                        <a:t> </a:t>
                      </a:r>
                    </a:p>
                    <a:p>
                      <a:pPr algn="just" hangingPunct="0">
                        <a:spcAft>
                          <a:spcPts val="0"/>
                        </a:spcAft>
                      </a:pPr>
                      <a:endParaRPr lang="en-GB" sz="1600" dirty="0">
                        <a:solidFill>
                          <a:srgbClr val="0070C0"/>
                        </a:solidFill>
                        <a:effectLst/>
                        <a:latin typeface="+mn-lt"/>
                        <a:ea typeface="Times New Roman" panose="02020603050405020304" pitchFamily="18" charset="0"/>
                        <a:cs typeface="Times New Roman" panose="02020603050405020304" pitchFamily="18" charset="0"/>
                      </a:endParaRPr>
                    </a:p>
                  </a:txBody>
                  <a:tcPr marL="53662" marR="53662" marT="0" marB="0">
                    <a:lnL>
                      <a:noFill/>
                    </a:lnL>
                    <a:lnR>
                      <a:noFill/>
                    </a:lnR>
                    <a:lnT>
                      <a:noFill/>
                    </a:lnT>
                    <a:lnB>
                      <a:noFill/>
                    </a:lnB>
                  </a:tcPr>
                </a:tc>
                <a:extLst>
                  <a:ext uri="{0D108BD9-81ED-4DB2-BD59-A6C34878D82A}">
                    <a16:rowId xmlns:a16="http://schemas.microsoft.com/office/drawing/2014/main" val="1174692808"/>
                  </a:ext>
                </a:extLst>
              </a:tr>
              <a:tr h="261783">
                <a:tc>
                  <a:txBody>
                    <a:bodyPr/>
                    <a:lstStyle/>
                    <a:p>
                      <a:pPr hangingPunct="0">
                        <a:spcAft>
                          <a:spcPts val="0"/>
                        </a:spcAft>
                      </a:pPr>
                      <a:r>
                        <a:rPr lang="en-GB" sz="1800" b="1" dirty="0">
                          <a:solidFill>
                            <a:schemeClr val="tx1"/>
                          </a:solidFill>
                          <a:effectLst/>
                          <a:latin typeface="+mn-lt"/>
                          <a:ea typeface="Times New Roman" panose="02020603050405020304" pitchFamily="18" charset="0"/>
                          <a:cs typeface="Times New Roman" panose="02020603050405020304" pitchFamily="18" charset="0"/>
                        </a:rPr>
                        <a:t>12:25 hrs </a:t>
                      </a:r>
                      <a:endParaRPr lang="en-GB" sz="1800" dirty="0">
                        <a:solidFill>
                          <a:schemeClr val="tx1"/>
                        </a:solidFill>
                        <a:effectLst/>
                        <a:latin typeface="+mn-lt"/>
                        <a:ea typeface="Times New Roman" panose="02020603050405020304" pitchFamily="18" charset="0"/>
                        <a:cs typeface="Times New Roman" panose="02020603050405020304" pitchFamily="18" charset="0"/>
                      </a:endParaRPr>
                    </a:p>
                  </a:txBody>
                  <a:tcPr marL="53662" marR="53662" marT="0" marB="0">
                    <a:lnL>
                      <a:noFill/>
                    </a:lnL>
                    <a:lnR>
                      <a:noFill/>
                    </a:lnR>
                    <a:lnT>
                      <a:noFill/>
                    </a:lnT>
                    <a:lnB>
                      <a:noFill/>
                    </a:lnB>
                  </a:tcPr>
                </a:tc>
                <a:tc>
                  <a:txBody>
                    <a:bodyPr/>
                    <a:lstStyle/>
                    <a:p>
                      <a:pPr algn="just" hangingPunct="0">
                        <a:spcAft>
                          <a:spcPts val="0"/>
                        </a:spcAft>
                      </a:pPr>
                      <a:r>
                        <a:rPr lang="en-GB" sz="1800" dirty="0">
                          <a:solidFill>
                            <a:schemeClr val="tx1"/>
                          </a:solidFill>
                          <a:effectLst/>
                          <a:latin typeface="+mn-lt"/>
                          <a:ea typeface="Times New Roman" panose="02020603050405020304" pitchFamily="18" charset="0"/>
                          <a:cs typeface="Times New Roman" panose="02020603050405020304" pitchFamily="18" charset="0"/>
                        </a:rPr>
                        <a:t>Ferry arrives in </a:t>
                      </a:r>
                      <a:r>
                        <a:rPr lang="en-GB" sz="1800" b="1" dirty="0">
                          <a:solidFill>
                            <a:schemeClr val="tx1"/>
                          </a:solidFill>
                          <a:effectLst/>
                          <a:latin typeface="+mn-lt"/>
                          <a:ea typeface="Times New Roman" panose="02020603050405020304" pitchFamily="18" charset="0"/>
                          <a:cs typeface="Times New Roman" panose="02020603050405020304" pitchFamily="18" charset="0"/>
                        </a:rPr>
                        <a:t>Calais Terminal</a:t>
                      </a:r>
                      <a:r>
                        <a:rPr lang="en-GB" sz="1800" dirty="0">
                          <a:solidFill>
                            <a:schemeClr val="tx1"/>
                          </a:solidFill>
                          <a:effectLst/>
                          <a:latin typeface="+mn-lt"/>
                          <a:ea typeface="Times New Roman" panose="02020603050405020304" pitchFamily="18" charset="0"/>
                          <a:cs typeface="Times New Roman" panose="02020603050405020304" pitchFamily="18" charset="0"/>
                        </a:rPr>
                        <a:t> (Local Time). </a:t>
                      </a:r>
                    </a:p>
                    <a:p>
                      <a:pPr algn="just" hangingPunct="0">
                        <a:spcAft>
                          <a:spcPts val="0"/>
                        </a:spcAft>
                      </a:pPr>
                      <a:endParaRPr lang="en-GB" sz="1600" dirty="0">
                        <a:solidFill>
                          <a:schemeClr val="tx1"/>
                        </a:solidFill>
                        <a:effectLst/>
                        <a:latin typeface="+mn-lt"/>
                        <a:ea typeface="Times New Roman" panose="02020603050405020304" pitchFamily="18" charset="0"/>
                        <a:cs typeface="Times New Roman" panose="02020603050405020304" pitchFamily="18" charset="0"/>
                      </a:endParaRPr>
                    </a:p>
                  </a:txBody>
                  <a:tcPr marL="53662" marR="53662" marT="0" marB="0">
                    <a:lnL>
                      <a:noFill/>
                    </a:lnL>
                    <a:lnR>
                      <a:noFill/>
                    </a:lnR>
                    <a:lnT>
                      <a:noFill/>
                    </a:lnT>
                    <a:lnB>
                      <a:noFill/>
                    </a:lnB>
                  </a:tcPr>
                </a:tc>
                <a:extLst>
                  <a:ext uri="{0D108BD9-81ED-4DB2-BD59-A6C34878D82A}">
                    <a16:rowId xmlns:a16="http://schemas.microsoft.com/office/drawing/2014/main" val="332924050"/>
                  </a:ext>
                </a:extLst>
              </a:tr>
              <a:tr h="523567">
                <a:tc>
                  <a:txBody>
                    <a:bodyPr/>
                    <a:lstStyle/>
                    <a:p>
                      <a:pPr hangingPunct="0">
                        <a:spcAft>
                          <a:spcPts val="0"/>
                        </a:spcAft>
                      </a:pPr>
                      <a:r>
                        <a:rPr lang="en-GB" sz="1800" b="1"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15:30 hrs </a:t>
                      </a:r>
                      <a:endParaRPr lang="en-GB" sz="18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hangingPunct="0">
                        <a:spcAft>
                          <a:spcPts val="0"/>
                        </a:spcAft>
                      </a:pPr>
                      <a:r>
                        <a:rPr lang="en-GB" sz="18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Anticipated arrival and check in at the </a:t>
                      </a:r>
                      <a:r>
                        <a:rPr lang="en-GB" sz="1800" b="1"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hotel.</a:t>
                      </a:r>
                      <a:endParaRPr lang="en-GB" sz="18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719091219"/>
                  </a:ext>
                </a:extLst>
              </a:tr>
              <a:tr h="436462">
                <a:tc>
                  <a:txBody>
                    <a:bodyPr/>
                    <a:lstStyle/>
                    <a:p>
                      <a:pPr>
                        <a:lnSpc>
                          <a:spcPct val="107000"/>
                        </a:lnSpc>
                        <a:spcAft>
                          <a:spcPts val="800"/>
                        </a:spcAft>
                      </a:pPr>
                      <a:r>
                        <a:rPr lang="en-GB" sz="1800" b="1" dirty="0">
                          <a:solidFill>
                            <a:schemeClr val="tx1"/>
                          </a:solidFill>
                          <a:effectLst/>
                          <a:latin typeface="+mn-lt"/>
                          <a:ea typeface="Calibri" panose="020F0502020204030204" pitchFamily="34" charset="0"/>
                          <a:cs typeface="Times New Roman" panose="02020603050405020304" pitchFamily="18" charset="0"/>
                        </a:rPr>
                        <a:t>16:00 hrs</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53975" marR="53975" marT="9525" marB="0">
                    <a:lnL>
                      <a:noFill/>
                    </a:lnL>
                    <a:lnR>
                      <a:noFill/>
                    </a:lnR>
                    <a:lnT>
                      <a:noFill/>
                    </a:lnT>
                    <a:lnB>
                      <a:noFill/>
                    </a:lnB>
                  </a:tcPr>
                </a:tc>
                <a:tc>
                  <a:txBody>
                    <a:bodyPr/>
                    <a:lstStyle/>
                    <a:p>
                      <a:pPr>
                        <a:lnSpc>
                          <a:spcPct val="107000"/>
                        </a:lnSpc>
                        <a:spcAft>
                          <a:spcPts val="800"/>
                        </a:spcAft>
                      </a:pPr>
                      <a:r>
                        <a:rPr lang="en-GB" sz="1800" dirty="0">
                          <a:solidFill>
                            <a:schemeClr val="tx1"/>
                          </a:solidFill>
                          <a:effectLst/>
                          <a:latin typeface="+mn-lt"/>
                          <a:ea typeface="Calibri" panose="020F0502020204030204" pitchFamily="34" charset="0"/>
                          <a:cs typeface="Times New Roman" panose="02020603050405020304" pitchFamily="18" charset="0"/>
                        </a:rPr>
                        <a:t>Group to meet the </a:t>
                      </a:r>
                      <a:r>
                        <a:rPr lang="en-GB" sz="1800" b="1" dirty="0">
                          <a:solidFill>
                            <a:schemeClr val="tx1"/>
                          </a:solidFill>
                          <a:effectLst/>
                          <a:latin typeface="+mn-lt"/>
                          <a:ea typeface="Calibri" panose="020F0502020204030204" pitchFamily="34" charset="0"/>
                          <a:cs typeface="Times New Roman" panose="02020603050405020304" pitchFamily="18" charset="0"/>
                        </a:rPr>
                        <a:t>Coach </a:t>
                      </a:r>
                      <a:r>
                        <a:rPr lang="en-GB" sz="1800" dirty="0">
                          <a:solidFill>
                            <a:schemeClr val="tx1"/>
                          </a:solidFill>
                          <a:effectLst/>
                          <a:latin typeface="+mn-lt"/>
                          <a:ea typeface="Calibri" panose="020F0502020204030204" pitchFamily="34" charset="0"/>
                          <a:cs typeface="Times New Roman" panose="02020603050405020304" pitchFamily="18" charset="0"/>
                        </a:rPr>
                        <a:t>and depart. </a:t>
                      </a:r>
                    </a:p>
                    <a:p>
                      <a:pPr>
                        <a:lnSpc>
                          <a:spcPct val="107000"/>
                        </a:lnSpc>
                        <a:spcAft>
                          <a:spcPts val="800"/>
                        </a:spcAft>
                      </a:pPr>
                      <a:endParaRPr lang="en-GB" sz="300" dirty="0">
                        <a:solidFill>
                          <a:schemeClr val="tx1"/>
                        </a:solidFill>
                        <a:effectLst/>
                        <a:latin typeface="+mn-lt"/>
                        <a:ea typeface="Calibri" panose="020F0502020204030204" pitchFamily="34" charset="0"/>
                        <a:cs typeface="Times New Roman" panose="02020603050405020304" pitchFamily="18" charset="0"/>
                      </a:endParaRPr>
                    </a:p>
                  </a:txBody>
                  <a:tcPr marL="53975" marR="53975" marT="9525" marB="0">
                    <a:lnL>
                      <a:noFill/>
                    </a:lnL>
                    <a:lnR>
                      <a:noFill/>
                    </a:lnR>
                    <a:lnT>
                      <a:noFill/>
                    </a:lnT>
                    <a:lnB>
                      <a:noFill/>
                    </a:lnB>
                  </a:tcPr>
                </a:tc>
                <a:extLst>
                  <a:ext uri="{0D108BD9-81ED-4DB2-BD59-A6C34878D82A}">
                    <a16:rowId xmlns:a16="http://schemas.microsoft.com/office/drawing/2014/main" val="3262998101"/>
                  </a:ext>
                </a:extLst>
              </a:tr>
              <a:tr h="716555">
                <a:tc>
                  <a:txBody>
                    <a:bodyPr/>
                    <a:lstStyle/>
                    <a:p>
                      <a:pPr>
                        <a:lnSpc>
                          <a:spcPct val="107000"/>
                        </a:lnSpc>
                        <a:spcAft>
                          <a:spcPts val="800"/>
                        </a:spcAft>
                      </a:pPr>
                      <a:r>
                        <a:rPr lang="en-GB" sz="1800" b="1" dirty="0">
                          <a:solidFill>
                            <a:srgbClr val="0070C0"/>
                          </a:solidFill>
                          <a:effectLst/>
                          <a:latin typeface="+mn-lt"/>
                          <a:ea typeface="Calibri" panose="020F0502020204030204" pitchFamily="34" charset="0"/>
                          <a:cs typeface="Times New Roman" panose="02020603050405020304" pitchFamily="18" charset="0"/>
                        </a:rPr>
                        <a:t>17:00 hrs </a:t>
                      </a:r>
                      <a:endParaRPr lang="en-GB" sz="1800" dirty="0">
                        <a:solidFill>
                          <a:srgbClr val="0070C0"/>
                        </a:solidFill>
                        <a:effectLst/>
                        <a:latin typeface="+mn-lt"/>
                        <a:ea typeface="Calibri" panose="020F0502020204030204" pitchFamily="34" charset="0"/>
                        <a:cs typeface="Times New Roman" panose="02020603050405020304" pitchFamily="18" charset="0"/>
                      </a:endParaRPr>
                    </a:p>
                  </a:txBody>
                  <a:tcPr marL="53975" marR="53975" marT="9525" marB="0">
                    <a:lnL>
                      <a:noFill/>
                    </a:lnL>
                    <a:lnR>
                      <a:noFill/>
                    </a:lnR>
                    <a:lnT>
                      <a:noFill/>
                    </a:lnT>
                    <a:lnB>
                      <a:noFill/>
                    </a:lnB>
                  </a:tcPr>
                </a:tc>
                <a:tc>
                  <a:txBody>
                    <a:bodyPr/>
                    <a:lstStyle/>
                    <a:p>
                      <a:pPr>
                        <a:lnSpc>
                          <a:spcPct val="107000"/>
                        </a:lnSpc>
                        <a:spcAft>
                          <a:spcPts val="800"/>
                        </a:spcAft>
                      </a:pPr>
                      <a:r>
                        <a:rPr lang="en-GB" sz="1800" dirty="0">
                          <a:solidFill>
                            <a:srgbClr val="0070C0"/>
                          </a:solidFill>
                          <a:effectLst/>
                          <a:latin typeface="+mn-lt"/>
                          <a:ea typeface="Calibri" panose="020F0502020204030204" pitchFamily="34" charset="0"/>
                          <a:cs typeface="Times New Roman" panose="02020603050405020304" pitchFamily="18" charset="0"/>
                        </a:rPr>
                        <a:t>Group to arrive at the </a:t>
                      </a:r>
                      <a:r>
                        <a:rPr lang="en-GB" sz="1800" b="1" dirty="0">
                          <a:solidFill>
                            <a:srgbClr val="0070C0"/>
                          </a:solidFill>
                          <a:effectLst/>
                          <a:latin typeface="+mn-lt"/>
                          <a:ea typeface="Calibri" panose="020F0502020204030204" pitchFamily="34" charset="0"/>
                          <a:cs typeface="Times New Roman" panose="02020603050405020304" pitchFamily="18" charset="0"/>
                        </a:rPr>
                        <a:t>Jardin des Tuileries</a:t>
                      </a:r>
                      <a:r>
                        <a:rPr lang="en-GB" sz="1800" dirty="0">
                          <a:solidFill>
                            <a:srgbClr val="0070C0"/>
                          </a:solidFill>
                          <a:effectLst/>
                          <a:latin typeface="+mn-lt"/>
                          <a:ea typeface="Calibri" panose="020F0502020204030204" pitchFamily="34" charset="0"/>
                          <a:cs typeface="Times New Roman" panose="02020603050405020304" pitchFamily="18" charset="0"/>
                        </a:rPr>
                        <a:t> and the </a:t>
                      </a:r>
                      <a:r>
                        <a:rPr lang="en-GB" sz="1800" b="1" dirty="0">
                          <a:solidFill>
                            <a:srgbClr val="0070C0"/>
                          </a:solidFill>
                          <a:effectLst/>
                          <a:latin typeface="+mn-lt"/>
                          <a:ea typeface="Calibri" panose="020F0502020204030204" pitchFamily="34" charset="0"/>
                          <a:cs typeface="Times New Roman" panose="02020603050405020304" pitchFamily="18" charset="0"/>
                        </a:rPr>
                        <a:t>Louvre Museum</a:t>
                      </a:r>
                      <a:r>
                        <a:rPr lang="en-GB" sz="1800" dirty="0">
                          <a:solidFill>
                            <a:srgbClr val="0070C0"/>
                          </a:solidFill>
                          <a:effectLst/>
                          <a:latin typeface="+mn-lt"/>
                          <a:ea typeface="Calibri" panose="020F0502020204030204" pitchFamily="34" charset="0"/>
                          <a:cs typeface="Times New Roman" panose="02020603050405020304" pitchFamily="18" charset="0"/>
                        </a:rPr>
                        <a:t> for a visit and photo opportunity. </a:t>
                      </a:r>
                    </a:p>
                    <a:p>
                      <a:pPr>
                        <a:lnSpc>
                          <a:spcPct val="107000"/>
                        </a:lnSpc>
                        <a:spcAft>
                          <a:spcPts val="800"/>
                        </a:spcAft>
                      </a:pPr>
                      <a:endParaRPr lang="en-GB" sz="300" dirty="0">
                        <a:solidFill>
                          <a:srgbClr val="0070C0"/>
                        </a:solidFill>
                        <a:effectLst/>
                        <a:latin typeface="+mn-lt"/>
                        <a:ea typeface="Calibri" panose="020F0502020204030204" pitchFamily="34" charset="0"/>
                        <a:cs typeface="Times New Roman" panose="02020603050405020304" pitchFamily="18" charset="0"/>
                      </a:endParaRPr>
                    </a:p>
                  </a:txBody>
                  <a:tcPr marL="53975" marR="53975" marT="9525" marB="0">
                    <a:lnL>
                      <a:noFill/>
                    </a:lnL>
                    <a:lnR>
                      <a:noFill/>
                    </a:lnR>
                    <a:lnT>
                      <a:noFill/>
                    </a:lnT>
                    <a:lnB>
                      <a:noFill/>
                    </a:lnB>
                  </a:tcPr>
                </a:tc>
                <a:extLst>
                  <a:ext uri="{0D108BD9-81ED-4DB2-BD59-A6C34878D82A}">
                    <a16:rowId xmlns:a16="http://schemas.microsoft.com/office/drawing/2014/main" val="468890081"/>
                  </a:ext>
                </a:extLst>
              </a:tr>
              <a:tr h="388689">
                <a:tc>
                  <a:txBody>
                    <a:bodyPr/>
                    <a:lstStyle/>
                    <a:p>
                      <a:pPr>
                        <a:lnSpc>
                          <a:spcPct val="107000"/>
                        </a:lnSpc>
                        <a:spcAft>
                          <a:spcPts val="800"/>
                        </a:spcAft>
                      </a:pPr>
                      <a:r>
                        <a:rPr lang="en-GB" sz="1800" b="1" dirty="0">
                          <a:solidFill>
                            <a:schemeClr val="tx1"/>
                          </a:solidFill>
                          <a:effectLst/>
                          <a:latin typeface="+mn-lt"/>
                          <a:ea typeface="Calibri" panose="020F0502020204030204" pitchFamily="34" charset="0"/>
                          <a:cs typeface="Times New Roman" panose="02020603050405020304" pitchFamily="18" charset="0"/>
                        </a:rPr>
                        <a:t>18:00 hrs </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53975" marR="53975" marT="9525" marB="0">
                    <a:lnL>
                      <a:noFill/>
                    </a:lnL>
                    <a:lnR>
                      <a:noFill/>
                    </a:lnR>
                    <a:lnT>
                      <a:noFill/>
                    </a:lnT>
                    <a:lnB>
                      <a:noFill/>
                    </a:lnB>
                  </a:tcPr>
                </a:tc>
                <a:tc>
                  <a:txBody>
                    <a:bodyPr/>
                    <a:lstStyle/>
                    <a:p>
                      <a:pPr>
                        <a:lnSpc>
                          <a:spcPct val="107000"/>
                        </a:lnSpc>
                        <a:spcAft>
                          <a:spcPts val="800"/>
                        </a:spcAft>
                      </a:pPr>
                      <a:r>
                        <a:rPr lang="en-GB" sz="1800" dirty="0">
                          <a:solidFill>
                            <a:schemeClr val="tx1"/>
                          </a:solidFill>
                          <a:effectLst/>
                          <a:latin typeface="+mn-lt"/>
                          <a:ea typeface="Calibri" panose="020F0502020204030204" pitchFamily="34" charset="0"/>
                          <a:cs typeface="Times New Roman" panose="02020603050405020304" pitchFamily="18" charset="0"/>
                        </a:rPr>
                        <a:t>Group to meet the coach and depart.</a:t>
                      </a:r>
                    </a:p>
                  </a:txBody>
                  <a:tcPr marL="53975" marR="53975" marT="9525" marB="0">
                    <a:lnL>
                      <a:noFill/>
                    </a:lnL>
                    <a:lnR>
                      <a:noFill/>
                    </a:lnR>
                    <a:lnT>
                      <a:noFill/>
                    </a:lnT>
                    <a:lnB>
                      <a:noFill/>
                    </a:lnB>
                  </a:tcPr>
                </a:tc>
                <a:extLst>
                  <a:ext uri="{0D108BD9-81ED-4DB2-BD59-A6C34878D82A}">
                    <a16:rowId xmlns:a16="http://schemas.microsoft.com/office/drawing/2014/main" val="480319171"/>
                  </a:ext>
                </a:extLst>
              </a:tr>
              <a:tr h="388689">
                <a:tc>
                  <a:txBody>
                    <a:bodyPr/>
                    <a:lstStyle/>
                    <a:p>
                      <a:pPr>
                        <a:lnSpc>
                          <a:spcPct val="107000"/>
                        </a:lnSpc>
                        <a:spcAft>
                          <a:spcPts val="800"/>
                        </a:spcAft>
                      </a:pPr>
                      <a:r>
                        <a:rPr lang="en-GB" sz="1800" b="1" dirty="0">
                          <a:solidFill>
                            <a:srgbClr val="0070C0"/>
                          </a:solidFill>
                          <a:effectLst/>
                          <a:latin typeface="+mn-lt"/>
                          <a:ea typeface="Calibri" panose="020F0502020204030204" pitchFamily="34" charset="0"/>
                          <a:cs typeface="Times New Roman" panose="02020603050405020304" pitchFamily="18" charset="0"/>
                        </a:rPr>
                        <a:t>19:00 hrs </a:t>
                      </a:r>
                      <a:endParaRPr lang="en-GB" sz="1800" dirty="0">
                        <a:solidFill>
                          <a:srgbClr val="0070C0"/>
                        </a:solidFill>
                        <a:effectLst/>
                        <a:latin typeface="+mn-lt"/>
                        <a:ea typeface="Calibri" panose="020F0502020204030204" pitchFamily="34" charset="0"/>
                        <a:cs typeface="Times New Roman" panose="02020603050405020304" pitchFamily="18" charset="0"/>
                      </a:endParaRPr>
                    </a:p>
                  </a:txBody>
                  <a:tcPr marL="53975" marR="53975" marT="9525" marB="0">
                    <a:lnL>
                      <a:noFill/>
                    </a:lnL>
                    <a:lnR>
                      <a:noFill/>
                    </a:lnR>
                    <a:lnT>
                      <a:noFill/>
                    </a:lnT>
                    <a:lnB>
                      <a:noFill/>
                    </a:lnB>
                  </a:tcPr>
                </a:tc>
                <a:tc>
                  <a:txBody>
                    <a:bodyPr/>
                    <a:lstStyle/>
                    <a:p>
                      <a:pPr>
                        <a:lnSpc>
                          <a:spcPct val="107000"/>
                        </a:lnSpc>
                        <a:spcAft>
                          <a:spcPts val="800"/>
                        </a:spcAft>
                      </a:pPr>
                      <a:r>
                        <a:rPr lang="en-GB" sz="1800" dirty="0">
                          <a:solidFill>
                            <a:srgbClr val="0070C0"/>
                          </a:solidFill>
                          <a:effectLst/>
                          <a:latin typeface="+mn-lt"/>
                          <a:ea typeface="Calibri" panose="020F0502020204030204" pitchFamily="34" charset="0"/>
                          <a:cs typeface="Times New Roman" panose="02020603050405020304" pitchFamily="18" charset="0"/>
                        </a:rPr>
                        <a:t>Arrive for a dinner at </a:t>
                      </a:r>
                      <a:r>
                        <a:rPr lang="en-GB" sz="1800" b="1" dirty="0">
                          <a:solidFill>
                            <a:srgbClr val="0070C0"/>
                          </a:solidFill>
                          <a:effectLst/>
                          <a:latin typeface="+mn-lt"/>
                          <a:ea typeface="Calibri" panose="020F0502020204030204" pitchFamily="34" charset="0"/>
                          <a:cs typeface="Times New Roman" panose="02020603050405020304" pitchFamily="18" charset="0"/>
                        </a:rPr>
                        <a:t>East Bunker Restaurant.  </a:t>
                      </a:r>
                      <a:endParaRPr lang="en-GB" sz="1800" dirty="0">
                        <a:solidFill>
                          <a:srgbClr val="0070C0"/>
                        </a:solidFill>
                        <a:effectLst/>
                        <a:latin typeface="+mn-lt"/>
                        <a:ea typeface="Calibri" panose="020F0502020204030204" pitchFamily="34" charset="0"/>
                        <a:cs typeface="Times New Roman" panose="02020603050405020304" pitchFamily="18" charset="0"/>
                      </a:endParaRPr>
                    </a:p>
                  </a:txBody>
                  <a:tcPr marL="53975" marR="53975" marT="9525" marB="0">
                    <a:lnL>
                      <a:noFill/>
                    </a:lnL>
                    <a:lnR>
                      <a:noFill/>
                    </a:lnR>
                    <a:lnT>
                      <a:noFill/>
                    </a:lnT>
                    <a:lnB>
                      <a:noFill/>
                    </a:lnB>
                  </a:tcPr>
                </a:tc>
                <a:extLst>
                  <a:ext uri="{0D108BD9-81ED-4DB2-BD59-A6C34878D82A}">
                    <a16:rowId xmlns:a16="http://schemas.microsoft.com/office/drawing/2014/main" val="119833620"/>
                  </a:ext>
                </a:extLst>
              </a:tr>
              <a:tr h="388689">
                <a:tc>
                  <a:txBody>
                    <a:bodyPr/>
                    <a:lstStyle/>
                    <a:p>
                      <a:pPr>
                        <a:lnSpc>
                          <a:spcPct val="107000"/>
                        </a:lnSpc>
                        <a:spcAft>
                          <a:spcPts val="800"/>
                        </a:spcAft>
                      </a:pPr>
                      <a:r>
                        <a:rPr lang="en-GB" sz="1800" b="1" dirty="0">
                          <a:solidFill>
                            <a:schemeClr val="tx1"/>
                          </a:solidFill>
                          <a:effectLst/>
                          <a:latin typeface="+mn-lt"/>
                          <a:ea typeface="Calibri" panose="020F0502020204030204" pitchFamily="34" charset="0"/>
                          <a:cs typeface="Times New Roman" panose="02020603050405020304" pitchFamily="18" charset="0"/>
                        </a:rPr>
                        <a:t>20:00 hrs </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53975" marR="53975" marT="9525" marB="0">
                    <a:lnL>
                      <a:noFill/>
                    </a:lnL>
                    <a:lnR>
                      <a:noFill/>
                    </a:lnR>
                    <a:lnT>
                      <a:noFill/>
                    </a:lnT>
                    <a:lnB>
                      <a:noFill/>
                    </a:lnB>
                  </a:tcPr>
                </a:tc>
                <a:tc>
                  <a:txBody>
                    <a:bodyPr/>
                    <a:lstStyle/>
                    <a:p>
                      <a:pPr>
                        <a:lnSpc>
                          <a:spcPct val="107000"/>
                        </a:lnSpc>
                        <a:spcAft>
                          <a:spcPts val="800"/>
                        </a:spcAft>
                      </a:pPr>
                      <a:r>
                        <a:rPr lang="en-GB" sz="1800" dirty="0">
                          <a:solidFill>
                            <a:schemeClr val="tx1"/>
                          </a:solidFill>
                          <a:effectLst/>
                          <a:latin typeface="+mn-lt"/>
                          <a:ea typeface="Calibri" panose="020F0502020204030204" pitchFamily="34" charset="0"/>
                          <a:cs typeface="Times New Roman" panose="02020603050405020304" pitchFamily="18" charset="0"/>
                        </a:rPr>
                        <a:t>Group to meet the coach and depart.</a:t>
                      </a:r>
                    </a:p>
                  </a:txBody>
                  <a:tcPr marL="53975" marR="53975" marT="9525" marB="0">
                    <a:lnL>
                      <a:noFill/>
                    </a:lnL>
                    <a:lnR>
                      <a:noFill/>
                    </a:lnR>
                    <a:lnT>
                      <a:noFill/>
                    </a:lnT>
                    <a:lnB>
                      <a:noFill/>
                    </a:lnB>
                  </a:tcPr>
                </a:tc>
                <a:extLst>
                  <a:ext uri="{0D108BD9-81ED-4DB2-BD59-A6C34878D82A}">
                    <a16:rowId xmlns:a16="http://schemas.microsoft.com/office/drawing/2014/main" val="1093894203"/>
                  </a:ext>
                </a:extLst>
              </a:tr>
              <a:tr h="388689">
                <a:tc>
                  <a:txBody>
                    <a:bodyPr/>
                    <a:lstStyle/>
                    <a:p>
                      <a:pPr>
                        <a:lnSpc>
                          <a:spcPct val="107000"/>
                        </a:lnSpc>
                        <a:spcAft>
                          <a:spcPts val="800"/>
                        </a:spcAft>
                      </a:pPr>
                      <a:r>
                        <a:rPr lang="en-GB" sz="1800" b="1" dirty="0">
                          <a:solidFill>
                            <a:srgbClr val="0070C0"/>
                          </a:solidFill>
                          <a:effectLst/>
                          <a:latin typeface="+mn-lt"/>
                          <a:ea typeface="Calibri" panose="020F0502020204030204" pitchFamily="34" charset="0"/>
                          <a:cs typeface="Times New Roman" panose="02020603050405020304" pitchFamily="18" charset="0"/>
                        </a:rPr>
                        <a:t>21:00 hrs </a:t>
                      </a:r>
                      <a:endParaRPr lang="en-GB" sz="1800" dirty="0">
                        <a:solidFill>
                          <a:srgbClr val="0070C0"/>
                        </a:solidFill>
                        <a:effectLst/>
                        <a:latin typeface="+mn-lt"/>
                        <a:ea typeface="Calibri" panose="020F0502020204030204" pitchFamily="34" charset="0"/>
                        <a:cs typeface="Times New Roman" panose="02020603050405020304" pitchFamily="18" charset="0"/>
                      </a:endParaRPr>
                    </a:p>
                  </a:txBody>
                  <a:tcPr marL="53975" marR="53975" marT="9525" marB="0">
                    <a:lnL>
                      <a:noFill/>
                    </a:lnL>
                    <a:lnR>
                      <a:noFill/>
                    </a:lnR>
                    <a:lnT>
                      <a:noFill/>
                    </a:lnT>
                    <a:lnB>
                      <a:noFill/>
                    </a:lnB>
                  </a:tcPr>
                </a:tc>
                <a:tc>
                  <a:txBody>
                    <a:bodyPr/>
                    <a:lstStyle/>
                    <a:p>
                      <a:pPr>
                        <a:lnSpc>
                          <a:spcPct val="107000"/>
                        </a:lnSpc>
                        <a:spcAft>
                          <a:spcPts val="800"/>
                        </a:spcAft>
                      </a:pPr>
                      <a:r>
                        <a:rPr lang="en-GB" sz="1800" dirty="0">
                          <a:solidFill>
                            <a:srgbClr val="0070C0"/>
                          </a:solidFill>
                          <a:effectLst/>
                          <a:latin typeface="+mn-lt"/>
                          <a:ea typeface="Calibri" panose="020F0502020204030204" pitchFamily="34" charset="0"/>
                          <a:cs typeface="Times New Roman" panose="02020603050405020304" pitchFamily="18" charset="0"/>
                        </a:rPr>
                        <a:t>Arrival back at the accommodation.</a:t>
                      </a:r>
                    </a:p>
                  </a:txBody>
                  <a:tcPr marL="53975" marR="53975" marT="9525" marB="0">
                    <a:lnL>
                      <a:noFill/>
                    </a:lnL>
                    <a:lnR>
                      <a:noFill/>
                    </a:lnR>
                    <a:lnT>
                      <a:noFill/>
                    </a:lnT>
                    <a:lnB>
                      <a:noFill/>
                    </a:lnB>
                  </a:tcPr>
                </a:tc>
                <a:extLst>
                  <a:ext uri="{0D108BD9-81ED-4DB2-BD59-A6C34878D82A}">
                    <a16:rowId xmlns:a16="http://schemas.microsoft.com/office/drawing/2014/main" val="62678112"/>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13315" name="AutoShape 16"/>
          <p:cNvSpPr>
            <a:spLocks noChangeArrowheads="1"/>
          </p:cNvSpPr>
          <p:nvPr/>
        </p:nvSpPr>
        <p:spPr bwMode="auto">
          <a:xfrm>
            <a:off x="1042988" y="4975225"/>
            <a:ext cx="1873250" cy="830263"/>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3316" name="Text Box 17"/>
          <p:cNvSpPr txBox="1">
            <a:spLocks noChangeArrowheads="1"/>
          </p:cNvSpPr>
          <p:nvPr/>
        </p:nvSpPr>
        <p:spPr bwMode="auto">
          <a:xfrm>
            <a:off x="1144588" y="5078413"/>
            <a:ext cx="1728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What will we see &amp; do?</a:t>
            </a:r>
            <a:endParaRPr lang="en-US" altLang="en-US">
              <a:solidFill>
                <a:srgbClr val="003663"/>
              </a:solidFill>
              <a:latin typeface="Georgia" panose="02040502050405020303" pitchFamily="18" charset="0"/>
            </a:endParaRPr>
          </a:p>
        </p:txBody>
      </p:sp>
      <p:sp>
        <p:nvSpPr>
          <p:cNvPr id="13317" name="AutoShape 18"/>
          <p:cNvSpPr>
            <a:spLocks noChangeArrowheads="1"/>
          </p:cNvSpPr>
          <p:nvPr/>
        </p:nvSpPr>
        <p:spPr bwMode="auto">
          <a:xfrm>
            <a:off x="107504" y="188640"/>
            <a:ext cx="9361040" cy="6515854"/>
          </a:xfrm>
          <a:prstGeom prst="roundRect">
            <a:avLst>
              <a:gd name="adj" fmla="val 4069"/>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3318" name="Text Box 19"/>
          <p:cNvSpPr txBox="1">
            <a:spLocks noChangeArrowheads="1"/>
          </p:cNvSpPr>
          <p:nvPr/>
        </p:nvSpPr>
        <p:spPr bwMode="auto">
          <a:xfrm>
            <a:off x="2339752" y="140602"/>
            <a:ext cx="4392612" cy="46166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57150">
                <a:solidFill>
                  <a:srgbClr val="0036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GB" altLang="en-US" sz="2400" u="sng" dirty="0">
                <a:solidFill>
                  <a:srgbClr val="003663"/>
                </a:solidFill>
                <a:latin typeface="Georgia" panose="02040502050405020303" pitchFamily="18" charset="0"/>
              </a:rPr>
              <a:t>Tuesday 27</a:t>
            </a:r>
            <a:r>
              <a:rPr lang="en-GB" altLang="en-US" sz="2400" u="sng" baseline="30000" dirty="0">
                <a:solidFill>
                  <a:srgbClr val="003663"/>
                </a:solidFill>
                <a:latin typeface="Georgia" panose="02040502050405020303" pitchFamily="18" charset="0"/>
              </a:rPr>
              <a:t>th</a:t>
            </a:r>
            <a:r>
              <a:rPr lang="en-GB" altLang="en-US" sz="2400" u="sng" dirty="0">
                <a:solidFill>
                  <a:srgbClr val="003663"/>
                </a:solidFill>
                <a:latin typeface="Georgia" panose="02040502050405020303" pitchFamily="18" charset="0"/>
              </a:rPr>
              <a:t> June</a:t>
            </a:r>
            <a:r>
              <a:rPr lang="en-GB" altLang="en-US" sz="2400" b="0" dirty="0">
                <a:solidFill>
                  <a:srgbClr val="003663"/>
                </a:solidFill>
                <a:latin typeface="Georgia" panose="02040502050405020303" pitchFamily="18" charset="0"/>
              </a:rPr>
              <a:t>:</a:t>
            </a:r>
          </a:p>
        </p:txBody>
      </p:sp>
      <p:pic>
        <p:nvPicPr>
          <p:cNvPr id="3" name="Picture 2"/>
          <p:cNvPicPr>
            <a:picLocks noChangeAspect="1"/>
          </p:cNvPicPr>
          <p:nvPr/>
        </p:nvPicPr>
        <p:blipFill>
          <a:blip r:embed="rId3"/>
          <a:stretch>
            <a:fillRect/>
          </a:stretch>
        </p:blipFill>
        <p:spPr>
          <a:xfrm>
            <a:off x="1094004" y="4837333"/>
            <a:ext cx="6574340" cy="186716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44760096"/>
              </p:ext>
            </p:extLst>
          </p:nvPr>
        </p:nvGraphicFramePr>
        <p:xfrm>
          <a:off x="323528" y="602267"/>
          <a:ext cx="9001000" cy="4125913"/>
        </p:xfrm>
        <a:graphic>
          <a:graphicData uri="http://schemas.openxmlformats.org/drawingml/2006/table">
            <a:tbl>
              <a:tblPr firstRow="1" firstCol="1" lastRow="1" lastCol="1" bandRow="1" bandCol="1">
                <a:tableStyleId>{5C22544A-7EE6-4342-B048-85BDC9FD1C3A}</a:tableStyleId>
              </a:tblPr>
              <a:tblGrid>
                <a:gridCol w="1242247">
                  <a:extLst>
                    <a:ext uri="{9D8B030D-6E8A-4147-A177-3AD203B41FA5}">
                      <a16:colId xmlns:a16="http://schemas.microsoft.com/office/drawing/2014/main" val="3972502186"/>
                    </a:ext>
                  </a:extLst>
                </a:gridCol>
                <a:gridCol w="7758753">
                  <a:extLst>
                    <a:ext uri="{9D8B030D-6E8A-4147-A177-3AD203B41FA5}">
                      <a16:colId xmlns:a16="http://schemas.microsoft.com/office/drawing/2014/main" val="2254096413"/>
                    </a:ext>
                  </a:extLst>
                </a:gridCol>
              </a:tblGrid>
              <a:tr h="296154">
                <a:tc>
                  <a:txBody>
                    <a:bodyPr/>
                    <a:lstStyle/>
                    <a:p>
                      <a:pPr>
                        <a:lnSpc>
                          <a:spcPct val="107000"/>
                        </a:lnSpc>
                        <a:spcAft>
                          <a:spcPts val="800"/>
                        </a:spcAft>
                      </a:pPr>
                      <a:r>
                        <a:rPr lang="en-GB" sz="1600" dirty="0">
                          <a:solidFill>
                            <a:schemeClr val="tx1"/>
                          </a:solidFill>
                          <a:effectLst/>
                        </a:rPr>
                        <a:t>09:00 hrs</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GB" sz="1600">
                          <a:solidFill>
                            <a:schemeClr val="tx1"/>
                          </a:solidFill>
                          <a:effectLst/>
                        </a:rPr>
                        <a:t>Group to meet the coach and depart the accommodation.</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5329688"/>
                  </a:ext>
                </a:extLst>
              </a:tr>
              <a:tr h="442347">
                <a:tc>
                  <a:txBody>
                    <a:bodyPr/>
                    <a:lstStyle/>
                    <a:p>
                      <a:pPr>
                        <a:lnSpc>
                          <a:spcPct val="107000"/>
                        </a:lnSpc>
                        <a:spcAft>
                          <a:spcPts val="800"/>
                        </a:spcAft>
                      </a:pPr>
                      <a:r>
                        <a:rPr lang="en-GB" sz="1600" dirty="0">
                          <a:solidFill>
                            <a:schemeClr val="tx1"/>
                          </a:solidFill>
                          <a:effectLst/>
                        </a:rPr>
                        <a:t>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GB" sz="1600" dirty="0">
                          <a:solidFill>
                            <a:srgbClr val="0070C0"/>
                          </a:solidFill>
                          <a:effectLst/>
                        </a:rPr>
                        <a:t>Spend the morning visiting the </a:t>
                      </a:r>
                      <a:r>
                        <a:rPr lang="en-GB" sz="1600" dirty="0" err="1">
                          <a:solidFill>
                            <a:srgbClr val="0070C0"/>
                          </a:solidFill>
                          <a:effectLst/>
                        </a:rPr>
                        <a:t>Sacré-Cœur</a:t>
                      </a:r>
                      <a:r>
                        <a:rPr lang="en-GB" sz="1600" dirty="0">
                          <a:solidFill>
                            <a:srgbClr val="0070C0"/>
                          </a:solidFill>
                          <a:effectLst/>
                        </a:rPr>
                        <a:t> and Montmartre area.</a:t>
                      </a:r>
                    </a:p>
                  </a:txBody>
                  <a:tcPr marL="68580" marR="68580" marT="0" marB="0">
                    <a:noFill/>
                  </a:tcPr>
                </a:tc>
                <a:extLst>
                  <a:ext uri="{0D108BD9-81ED-4DB2-BD59-A6C34878D82A}">
                    <a16:rowId xmlns:a16="http://schemas.microsoft.com/office/drawing/2014/main" val="1734446937"/>
                  </a:ext>
                </a:extLst>
              </a:tr>
              <a:tr h="592307">
                <a:tc>
                  <a:txBody>
                    <a:bodyPr/>
                    <a:lstStyle/>
                    <a:p>
                      <a:pPr>
                        <a:lnSpc>
                          <a:spcPct val="107000"/>
                        </a:lnSpc>
                        <a:spcAft>
                          <a:spcPts val="800"/>
                        </a:spcAft>
                      </a:pPr>
                      <a:r>
                        <a:rPr lang="en-GB" sz="1600" dirty="0">
                          <a:solidFill>
                            <a:schemeClr val="tx1"/>
                          </a:solidFill>
                          <a:effectLst/>
                        </a:rPr>
                        <a:t>12:00 hrs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tabLst>
                          <a:tab pos="457200" algn="l"/>
                          <a:tab pos="914400" algn="l"/>
                          <a:tab pos="1371600" algn="l"/>
                          <a:tab pos="1828800" algn="l"/>
                          <a:tab pos="2286000" algn="l"/>
                          <a:tab pos="2647950" algn="l"/>
                        </a:tabLst>
                      </a:pPr>
                      <a:r>
                        <a:rPr lang="en-GB" sz="1600" dirty="0">
                          <a:solidFill>
                            <a:schemeClr val="tx1"/>
                          </a:solidFill>
                          <a:effectLst/>
                        </a:rPr>
                        <a:t>Group to eat packed lunches, then meet the coach and depart.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66153920"/>
                  </a:ext>
                </a:extLst>
              </a:tr>
              <a:tr h="296154">
                <a:tc>
                  <a:txBody>
                    <a:bodyPr/>
                    <a:lstStyle/>
                    <a:p>
                      <a:pPr>
                        <a:lnSpc>
                          <a:spcPct val="107000"/>
                        </a:lnSpc>
                        <a:spcAft>
                          <a:spcPts val="800"/>
                        </a:spcAft>
                      </a:pPr>
                      <a:r>
                        <a:rPr lang="en-GB" sz="1600" dirty="0">
                          <a:solidFill>
                            <a:srgbClr val="0070C0"/>
                          </a:solidFill>
                          <a:effectLst/>
                        </a:rPr>
                        <a:t>13:40 hrs </a:t>
                      </a:r>
                      <a:endParaRPr lang="en-GB"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tabLst>
                          <a:tab pos="457200" algn="l"/>
                          <a:tab pos="914400" algn="l"/>
                          <a:tab pos="1371600" algn="l"/>
                          <a:tab pos="1828800" algn="l"/>
                          <a:tab pos="2286000" algn="l"/>
                          <a:tab pos="2647950" algn="l"/>
                        </a:tabLst>
                      </a:pPr>
                      <a:r>
                        <a:rPr lang="en-GB" sz="1600" dirty="0">
                          <a:solidFill>
                            <a:srgbClr val="0070C0"/>
                          </a:solidFill>
                          <a:effectLst/>
                        </a:rPr>
                        <a:t>Arrive for a confirmed self Guided visit to Chateau de Versailles.</a:t>
                      </a:r>
                    </a:p>
                    <a:p>
                      <a:pPr>
                        <a:lnSpc>
                          <a:spcPct val="107000"/>
                        </a:lnSpc>
                        <a:spcAft>
                          <a:spcPts val="800"/>
                        </a:spcAft>
                        <a:tabLst>
                          <a:tab pos="457200" algn="l"/>
                          <a:tab pos="914400" algn="l"/>
                          <a:tab pos="1371600" algn="l"/>
                          <a:tab pos="1828800" algn="l"/>
                          <a:tab pos="2286000" algn="l"/>
                          <a:tab pos="2647950" algn="l"/>
                        </a:tabLst>
                      </a:pPr>
                      <a:r>
                        <a:rPr lang="en-GB" sz="300" dirty="0">
                          <a:solidFill>
                            <a:srgbClr val="0070C0"/>
                          </a:solidFill>
                          <a:effectLst/>
                        </a:rPr>
                        <a:t> </a:t>
                      </a:r>
                      <a:r>
                        <a:rPr lang="en-GB" sz="1600" dirty="0">
                          <a:solidFill>
                            <a:srgbClr val="0070C0"/>
                          </a:solidFill>
                          <a:effectLst/>
                        </a:rPr>
                        <a:t> </a:t>
                      </a:r>
                      <a:endParaRPr lang="en-GB"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84622716"/>
                  </a:ext>
                </a:extLst>
              </a:tr>
              <a:tr h="296154">
                <a:tc>
                  <a:txBody>
                    <a:bodyPr/>
                    <a:lstStyle/>
                    <a:p>
                      <a:pPr>
                        <a:lnSpc>
                          <a:spcPct val="107000"/>
                        </a:lnSpc>
                        <a:spcAft>
                          <a:spcPts val="800"/>
                        </a:spcAft>
                      </a:pPr>
                      <a:r>
                        <a:rPr lang="en-GB" sz="1600" dirty="0">
                          <a:solidFill>
                            <a:schemeClr val="tx1"/>
                          </a:solidFill>
                          <a:effectLst/>
                        </a:rPr>
                        <a:t>15:40 hrs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GB" sz="1600" dirty="0">
                          <a:solidFill>
                            <a:schemeClr val="tx1"/>
                          </a:solidFill>
                          <a:effectLst/>
                        </a:rPr>
                        <a:t>Group to meet the coach and depart.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79474819"/>
                  </a:ext>
                </a:extLst>
              </a:tr>
              <a:tr h="296154">
                <a:tc>
                  <a:txBody>
                    <a:bodyPr/>
                    <a:lstStyle/>
                    <a:p>
                      <a:pPr>
                        <a:lnSpc>
                          <a:spcPct val="107000"/>
                        </a:lnSpc>
                        <a:spcAft>
                          <a:spcPts val="800"/>
                        </a:spcAft>
                      </a:pPr>
                      <a:r>
                        <a:rPr lang="en-GB" sz="1600">
                          <a:solidFill>
                            <a:schemeClr val="tx1"/>
                          </a:solidFill>
                          <a:effectLst/>
                        </a:rPr>
                        <a:t> </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GB" sz="1600" dirty="0">
                          <a:solidFill>
                            <a:schemeClr val="tx1"/>
                          </a:solidFill>
                          <a:effectLst/>
                        </a:rPr>
                        <a:t>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800768351"/>
                  </a:ext>
                </a:extLst>
              </a:tr>
              <a:tr h="296154">
                <a:tc>
                  <a:txBody>
                    <a:bodyPr/>
                    <a:lstStyle/>
                    <a:p>
                      <a:pPr>
                        <a:lnSpc>
                          <a:spcPct val="107000"/>
                        </a:lnSpc>
                        <a:spcAft>
                          <a:spcPts val="800"/>
                        </a:spcAft>
                      </a:pPr>
                      <a:r>
                        <a:rPr lang="en-GB" sz="1600" dirty="0">
                          <a:solidFill>
                            <a:srgbClr val="0070C0"/>
                          </a:solidFill>
                          <a:effectLst/>
                        </a:rPr>
                        <a:t>17:20 hrs</a:t>
                      </a:r>
                      <a:endParaRPr lang="en-GB"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GB" sz="1600" dirty="0">
                          <a:solidFill>
                            <a:srgbClr val="0070C0"/>
                          </a:solidFill>
                          <a:effectLst/>
                        </a:rPr>
                        <a:t>Arrive for a confirmed visit at the Arc de </a:t>
                      </a:r>
                      <a:r>
                        <a:rPr lang="en-GB" sz="1600" dirty="0" err="1">
                          <a:solidFill>
                            <a:srgbClr val="0070C0"/>
                          </a:solidFill>
                          <a:effectLst/>
                        </a:rPr>
                        <a:t>Triomphe</a:t>
                      </a:r>
                      <a:r>
                        <a:rPr lang="en-GB" sz="1600" dirty="0">
                          <a:solidFill>
                            <a:srgbClr val="0070C0"/>
                          </a:solidFill>
                          <a:effectLst/>
                        </a:rPr>
                        <a:t>. </a:t>
                      </a:r>
                      <a:endParaRPr lang="en-GB"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505560966"/>
                  </a:ext>
                </a:extLst>
              </a:tr>
              <a:tr h="296154">
                <a:tc>
                  <a:txBody>
                    <a:bodyPr/>
                    <a:lstStyle/>
                    <a:p>
                      <a:pPr>
                        <a:lnSpc>
                          <a:spcPct val="107000"/>
                        </a:lnSpc>
                        <a:spcAft>
                          <a:spcPts val="800"/>
                        </a:spcAft>
                      </a:pPr>
                      <a:r>
                        <a:rPr lang="en-GB" sz="1600" dirty="0">
                          <a:solidFill>
                            <a:schemeClr val="tx1"/>
                          </a:solidFill>
                          <a:effectLst/>
                        </a:rPr>
                        <a:t>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GB" sz="1600" dirty="0">
                          <a:solidFill>
                            <a:schemeClr val="tx1"/>
                          </a:solidFill>
                          <a:effectLst/>
                        </a:rPr>
                        <a:t>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13046965"/>
                  </a:ext>
                </a:extLst>
              </a:tr>
              <a:tr h="407946">
                <a:tc>
                  <a:txBody>
                    <a:bodyPr/>
                    <a:lstStyle/>
                    <a:p>
                      <a:pPr>
                        <a:lnSpc>
                          <a:spcPct val="107000"/>
                        </a:lnSpc>
                        <a:spcAft>
                          <a:spcPts val="800"/>
                        </a:spcAft>
                      </a:pPr>
                      <a:r>
                        <a:rPr lang="en-GB" sz="1600">
                          <a:solidFill>
                            <a:schemeClr val="tx1"/>
                          </a:solidFill>
                          <a:effectLst/>
                        </a:rPr>
                        <a:t>18:30 hrs </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GB" sz="1600" dirty="0">
                          <a:solidFill>
                            <a:schemeClr val="tx1"/>
                          </a:solidFill>
                          <a:effectLst/>
                        </a:rPr>
                        <a:t>Group to walk to the Monte Carlo Self Service Restaurant.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77307101"/>
                  </a:ext>
                </a:extLst>
              </a:tr>
              <a:tr h="296154">
                <a:tc>
                  <a:txBody>
                    <a:bodyPr/>
                    <a:lstStyle/>
                    <a:p>
                      <a:pPr>
                        <a:lnSpc>
                          <a:spcPct val="107000"/>
                        </a:lnSpc>
                        <a:spcAft>
                          <a:spcPts val="800"/>
                        </a:spcAft>
                      </a:pPr>
                      <a:r>
                        <a:rPr lang="en-GB" sz="1600" dirty="0">
                          <a:solidFill>
                            <a:srgbClr val="0070C0"/>
                          </a:solidFill>
                          <a:effectLst/>
                        </a:rPr>
                        <a:t>19:30 hrs </a:t>
                      </a:r>
                      <a:endParaRPr lang="en-GB"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GB" sz="1600" dirty="0">
                          <a:solidFill>
                            <a:srgbClr val="0070C0"/>
                          </a:solidFill>
                          <a:effectLst/>
                        </a:rPr>
                        <a:t>Group to meet the coach and depart.</a:t>
                      </a:r>
                      <a:endParaRPr lang="en-GB"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827608768"/>
                  </a:ext>
                </a:extLst>
              </a:tr>
              <a:tr h="296154">
                <a:tc>
                  <a:txBody>
                    <a:bodyPr/>
                    <a:lstStyle/>
                    <a:p>
                      <a:pPr>
                        <a:lnSpc>
                          <a:spcPct val="107000"/>
                        </a:lnSpc>
                        <a:spcAft>
                          <a:spcPts val="800"/>
                        </a:spcAft>
                      </a:pPr>
                      <a:r>
                        <a:rPr lang="en-GB" sz="1600" dirty="0">
                          <a:solidFill>
                            <a:schemeClr val="tx1"/>
                          </a:solidFill>
                          <a:effectLst/>
                        </a:rPr>
                        <a:t>21:00 hrs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en-GB" sz="1600" dirty="0">
                          <a:solidFill>
                            <a:schemeClr val="tx1"/>
                          </a:solidFill>
                          <a:effectLst/>
                        </a:rPr>
                        <a:t>Anticipated arrival at the accommodation.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580747408"/>
                  </a:ext>
                </a:extLst>
              </a:tr>
            </a:tbl>
          </a:graphicData>
        </a:graphic>
      </p:graphicFrame>
    </p:spTree>
    <p:extLst>
      <p:ext uri="{BB962C8B-B14F-4D97-AF65-F5344CB8AC3E}">
        <p14:creationId xmlns:p14="http://schemas.microsoft.com/office/powerpoint/2010/main" val="4244599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015" y="857250"/>
            <a:ext cx="8873655" cy="5143500"/>
          </a:xfrm>
          <a:prstGeom prst="rect">
            <a:avLst/>
          </a:prstGeom>
        </p:spPr>
      </p:pic>
    </p:spTree>
    <p:extLst>
      <p:ext uri="{BB962C8B-B14F-4D97-AF65-F5344CB8AC3E}">
        <p14:creationId xmlns:p14="http://schemas.microsoft.com/office/powerpoint/2010/main" val="2917449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fficial website - Palace of Versailles"/>
          <p:cNvPicPr>
            <a:picLocks noChangeAspect="1" noChangeArrowheads="1"/>
          </p:cNvPicPr>
          <p:nvPr/>
        </p:nvPicPr>
        <p:blipFill rotWithShape="1">
          <a:blip r:embed="rId2">
            <a:extLst>
              <a:ext uri="{28A0092B-C50C-407E-A947-70E740481C1C}">
                <a14:useLocalDpi xmlns:a14="http://schemas.microsoft.com/office/drawing/2010/main" val="0"/>
              </a:ext>
            </a:extLst>
          </a:blip>
          <a:srcRect t="9461"/>
          <a:stretch/>
        </p:blipFill>
        <p:spPr bwMode="auto">
          <a:xfrm>
            <a:off x="41745" y="857250"/>
            <a:ext cx="910225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978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312" y="857250"/>
            <a:ext cx="8001000" cy="5143500"/>
          </a:xfrm>
          <a:prstGeom prst="rect">
            <a:avLst/>
          </a:prstGeom>
        </p:spPr>
      </p:pic>
    </p:spTree>
    <p:extLst>
      <p:ext uri="{BB962C8B-B14F-4D97-AF65-F5344CB8AC3E}">
        <p14:creationId xmlns:p14="http://schemas.microsoft.com/office/powerpoint/2010/main" val="298749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3075" name="AutoShape 5"/>
          <p:cNvSpPr>
            <a:spLocks noChangeArrowheads="1"/>
          </p:cNvSpPr>
          <p:nvPr/>
        </p:nvSpPr>
        <p:spPr bwMode="auto">
          <a:xfrm>
            <a:off x="1403350" y="569913"/>
            <a:ext cx="1282700" cy="771525"/>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3076" name="Text Box 6"/>
          <p:cNvSpPr txBox="1">
            <a:spLocks noChangeArrowheads="1"/>
          </p:cNvSpPr>
          <p:nvPr/>
        </p:nvSpPr>
        <p:spPr bwMode="auto">
          <a:xfrm>
            <a:off x="1476375" y="620713"/>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Tour basics</a:t>
            </a:r>
            <a:endParaRPr lang="en-US" altLang="en-US">
              <a:solidFill>
                <a:srgbClr val="003663"/>
              </a:solidFill>
              <a:latin typeface="Georgia" panose="02040502050405020303" pitchFamily="18" charset="0"/>
            </a:endParaRPr>
          </a:p>
        </p:txBody>
      </p:sp>
      <p:sp>
        <p:nvSpPr>
          <p:cNvPr id="3077" name="AutoShape 7"/>
          <p:cNvSpPr>
            <a:spLocks noChangeArrowheads="1"/>
          </p:cNvSpPr>
          <p:nvPr/>
        </p:nvSpPr>
        <p:spPr bwMode="auto">
          <a:xfrm>
            <a:off x="2382838" y="2695575"/>
            <a:ext cx="1541462" cy="804863"/>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3078" name="Text Box 8"/>
          <p:cNvSpPr txBox="1">
            <a:spLocks noChangeArrowheads="1"/>
          </p:cNvSpPr>
          <p:nvPr/>
        </p:nvSpPr>
        <p:spPr bwMode="auto">
          <a:xfrm>
            <a:off x="2482850" y="2773363"/>
            <a:ext cx="1382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Why are we going?</a:t>
            </a:r>
            <a:endParaRPr lang="en-US" altLang="en-US">
              <a:solidFill>
                <a:srgbClr val="003663"/>
              </a:solidFill>
              <a:latin typeface="Georgia" panose="02040502050405020303" pitchFamily="18" charset="0"/>
            </a:endParaRPr>
          </a:p>
        </p:txBody>
      </p:sp>
      <p:sp>
        <p:nvSpPr>
          <p:cNvPr id="3079" name="AutoShape 9"/>
          <p:cNvSpPr>
            <a:spLocks noChangeArrowheads="1"/>
          </p:cNvSpPr>
          <p:nvPr/>
        </p:nvSpPr>
        <p:spPr bwMode="auto">
          <a:xfrm>
            <a:off x="1042988" y="4975225"/>
            <a:ext cx="1873250" cy="830263"/>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3080" name="Text Box 10"/>
          <p:cNvSpPr txBox="1">
            <a:spLocks noChangeArrowheads="1"/>
          </p:cNvSpPr>
          <p:nvPr/>
        </p:nvSpPr>
        <p:spPr bwMode="auto">
          <a:xfrm>
            <a:off x="1144588" y="5078413"/>
            <a:ext cx="1728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What will we see &amp; do?</a:t>
            </a:r>
            <a:endParaRPr lang="en-US" altLang="en-US">
              <a:solidFill>
                <a:srgbClr val="003663"/>
              </a:solidFill>
              <a:latin typeface="Georgia" panose="02040502050405020303" pitchFamily="18" charset="0"/>
            </a:endParaRPr>
          </a:p>
        </p:txBody>
      </p:sp>
      <p:sp>
        <p:nvSpPr>
          <p:cNvPr id="3081" name="AutoShape 11"/>
          <p:cNvSpPr>
            <a:spLocks noChangeArrowheads="1"/>
          </p:cNvSpPr>
          <p:nvPr/>
        </p:nvSpPr>
        <p:spPr bwMode="auto">
          <a:xfrm>
            <a:off x="5219700" y="5576888"/>
            <a:ext cx="2089150" cy="804862"/>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3082" name="Text Box 12"/>
          <p:cNvSpPr txBox="1">
            <a:spLocks noChangeArrowheads="1"/>
          </p:cNvSpPr>
          <p:nvPr/>
        </p:nvSpPr>
        <p:spPr bwMode="auto">
          <a:xfrm>
            <a:off x="5248275" y="5646738"/>
            <a:ext cx="2060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About our travel company</a:t>
            </a:r>
            <a:endParaRPr lang="en-US" altLang="en-US">
              <a:solidFill>
                <a:srgbClr val="003663"/>
              </a:solidFill>
              <a:latin typeface="Georgia" panose="02040502050405020303" pitchFamily="18" charset="0"/>
            </a:endParaRPr>
          </a:p>
        </p:txBody>
      </p:sp>
      <p:sp>
        <p:nvSpPr>
          <p:cNvPr id="3083" name="Freeform 13"/>
          <p:cNvSpPr>
            <a:spLocks/>
          </p:cNvSpPr>
          <p:nvPr/>
        </p:nvSpPr>
        <p:spPr bwMode="auto">
          <a:xfrm rot="10282152" flipH="1">
            <a:off x="2400300" y="1352550"/>
            <a:ext cx="252413" cy="1311275"/>
          </a:xfrm>
          <a:custGeom>
            <a:avLst/>
            <a:gdLst>
              <a:gd name="T0" fmla="*/ 84138 w 204"/>
              <a:gd name="T1" fmla="*/ 0 h 907"/>
              <a:gd name="T2" fmla="*/ 28458 w 204"/>
              <a:gd name="T3" fmla="*/ 589857 h 907"/>
              <a:gd name="T4" fmla="*/ 252413 w 204"/>
              <a:gd name="T5" fmla="*/ 1311275 h 907"/>
              <a:gd name="T6" fmla="*/ 0 60000 65536"/>
              <a:gd name="T7" fmla="*/ 0 60000 65536"/>
              <a:gd name="T8" fmla="*/ 0 60000 65536"/>
            </a:gdLst>
            <a:ahLst/>
            <a:cxnLst>
              <a:cxn ang="T6">
                <a:pos x="T0" y="T1"/>
              </a:cxn>
              <a:cxn ang="T7">
                <a:pos x="T2" y="T3"/>
              </a:cxn>
              <a:cxn ang="T8">
                <a:pos x="T4" y="T5"/>
              </a:cxn>
            </a:cxnLst>
            <a:rect l="0" t="0" r="r" b="b"/>
            <a:pathLst>
              <a:path w="204" h="907">
                <a:moveTo>
                  <a:pt x="68" y="0"/>
                </a:moveTo>
                <a:cubicBezTo>
                  <a:pt x="34" y="128"/>
                  <a:pt x="0" y="257"/>
                  <a:pt x="23" y="408"/>
                </a:cubicBezTo>
                <a:cubicBezTo>
                  <a:pt x="46" y="559"/>
                  <a:pt x="125" y="733"/>
                  <a:pt x="204" y="907"/>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4" name="Freeform 14"/>
          <p:cNvSpPr>
            <a:spLocks/>
          </p:cNvSpPr>
          <p:nvPr/>
        </p:nvSpPr>
        <p:spPr bwMode="auto">
          <a:xfrm>
            <a:off x="2843213" y="3500438"/>
            <a:ext cx="288925" cy="1512887"/>
          </a:xfrm>
          <a:custGeom>
            <a:avLst/>
            <a:gdLst>
              <a:gd name="T0" fmla="*/ 0 w 212"/>
              <a:gd name="T1" fmla="*/ 0 h 953"/>
              <a:gd name="T2" fmla="*/ 248039 w 212"/>
              <a:gd name="T3" fmla="*/ 576262 h 953"/>
              <a:gd name="T4" fmla="*/ 248039 w 212"/>
              <a:gd name="T5" fmla="*/ 1081087 h 953"/>
              <a:gd name="T6" fmla="*/ 0 w 212"/>
              <a:gd name="T7" fmla="*/ 1512887 h 9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953">
                <a:moveTo>
                  <a:pt x="0" y="0"/>
                </a:moveTo>
                <a:cubicBezTo>
                  <a:pt x="76" y="125"/>
                  <a:pt x="152" y="250"/>
                  <a:pt x="182" y="363"/>
                </a:cubicBezTo>
                <a:cubicBezTo>
                  <a:pt x="212" y="476"/>
                  <a:pt x="212" y="583"/>
                  <a:pt x="182" y="681"/>
                </a:cubicBezTo>
                <a:cubicBezTo>
                  <a:pt x="152" y="779"/>
                  <a:pt x="76" y="866"/>
                  <a:pt x="0" y="953"/>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5" name="Freeform 15"/>
          <p:cNvSpPr>
            <a:spLocks/>
          </p:cNvSpPr>
          <p:nvPr/>
        </p:nvSpPr>
        <p:spPr bwMode="auto">
          <a:xfrm>
            <a:off x="2771775" y="5805488"/>
            <a:ext cx="2447925" cy="647700"/>
          </a:xfrm>
          <a:custGeom>
            <a:avLst/>
            <a:gdLst>
              <a:gd name="T0" fmla="*/ 0 w 1542"/>
              <a:gd name="T1" fmla="*/ 0 h 499"/>
              <a:gd name="T2" fmla="*/ 71438 w 1542"/>
              <a:gd name="T3" fmla="*/ 236235 h 499"/>
              <a:gd name="T4" fmla="*/ 431800 w 1542"/>
              <a:gd name="T5" fmla="*/ 529582 h 499"/>
              <a:gd name="T6" fmla="*/ 1295400 w 1542"/>
              <a:gd name="T7" fmla="*/ 647700 h 499"/>
              <a:gd name="T8" fmla="*/ 2447925 w 1542"/>
              <a:gd name="T9" fmla="*/ 529582 h 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2" h="499">
                <a:moveTo>
                  <a:pt x="0" y="0"/>
                </a:moveTo>
                <a:cubicBezTo>
                  <a:pt x="0" y="57"/>
                  <a:pt x="0" y="114"/>
                  <a:pt x="45" y="182"/>
                </a:cubicBezTo>
                <a:cubicBezTo>
                  <a:pt x="90" y="250"/>
                  <a:pt x="144" y="355"/>
                  <a:pt x="272" y="408"/>
                </a:cubicBezTo>
                <a:cubicBezTo>
                  <a:pt x="400" y="461"/>
                  <a:pt x="604" y="499"/>
                  <a:pt x="816" y="499"/>
                </a:cubicBezTo>
                <a:cubicBezTo>
                  <a:pt x="1028" y="499"/>
                  <a:pt x="1285" y="453"/>
                  <a:pt x="1542" y="408"/>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6" name="AutoShape 18"/>
          <p:cNvSpPr>
            <a:spLocks noChangeArrowheads="1"/>
          </p:cNvSpPr>
          <p:nvPr/>
        </p:nvSpPr>
        <p:spPr bwMode="auto">
          <a:xfrm>
            <a:off x="6702425" y="3357563"/>
            <a:ext cx="1614488" cy="804862"/>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3087" name="Text Box 19"/>
          <p:cNvSpPr txBox="1">
            <a:spLocks noChangeArrowheads="1"/>
          </p:cNvSpPr>
          <p:nvPr/>
        </p:nvSpPr>
        <p:spPr bwMode="auto">
          <a:xfrm>
            <a:off x="6689725" y="3436938"/>
            <a:ext cx="1643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We’re on our way!</a:t>
            </a:r>
            <a:endParaRPr lang="en-US" altLang="en-US">
              <a:solidFill>
                <a:srgbClr val="003663"/>
              </a:solidFill>
              <a:latin typeface="Georgia" panose="02040502050405020303" pitchFamily="18" charset="0"/>
            </a:endParaRPr>
          </a:p>
        </p:txBody>
      </p:sp>
      <p:sp>
        <p:nvSpPr>
          <p:cNvPr id="3088" name="Freeform 20"/>
          <p:cNvSpPr>
            <a:spLocks/>
          </p:cNvSpPr>
          <p:nvPr/>
        </p:nvSpPr>
        <p:spPr bwMode="auto">
          <a:xfrm rot="-9172679">
            <a:off x="6450013" y="3954463"/>
            <a:ext cx="141287" cy="1670050"/>
          </a:xfrm>
          <a:custGeom>
            <a:avLst/>
            <a:gdLst>
              <a:gd name="T0" fmla="*/ 0 w 212"/>
              <a:gd name="T1" fmla="*/ 0 h 953"/>
              <a:gd name="T2" fmla="*/ 121294 w 212"/>
              <a:gd name="T3" fmla="*/ 636126 h 953"/>
              <a:gd name="T4" fmla="*/ 121294 w 212"/>
              <a:gd name="T5" fmla="*/ 1193394 h 953"/>
              <a:gd name="T6" fmla="*/ 0 w 212"/>
              <a:gd name="T7" fmla="*/ 1670050 h 9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953">
                <a:moveTo>
                  <a:pt x="0" y="0"/>
                </a:moveTo>
                <a:cubicBezTo>
                  <a:pt x="76" y="125"/>
                  <a:pt x="152" y="250"/>
                  <a:pt x="182" y="363"/>
                </a:cubicBezTo>
                <a:cubicBezTo>
                  <a:pt x="212" y="476"/>
                  <a:pt x="212" y="583"/>
                  <a:pt x="182" y="681"/>
                </a:cubicBezTo>
                <a:cubicBezTo>
                  <a:pt x="152" y="779"/>
                  <a:pt x="76" y="866"/>
                  <a:pt x="0" y="953"/>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13315" name="AutoShape 16"/>
          <p:cNvSpPr>
            <a:spLocks noChangeArrowheads="1"/>
          </p:cNvSpPr>
          <p:nvPr/>
        </p:nvSpPr>
        <p:spPr bwMode="auto">
          <a:xfrm>
            <a:off x="1042988" y="4975225"/>
            <a:ext cx="1873250" cy="830263"/>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3316" name="Text Box 17"/>
          <p:cNvSpPr txBox="1">
            <a:spLocks noChangeArrowheads="1"/>
          </p:cNvSpPr>
          <p:nvPr/>
        </p:nvSpPr>
        <p:spPr bwMode="auto">
          <a:xfrm>
            <a:off x="1144588" y="5078413"/>
            <a:ext cx="1728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What will we see &amp; do?</a:t>
            </a:r>
            <a:endParaRPr lang="en-US" altLang="en-US">
              <a:solidFill>
                <a:srgbClr val="003663"/>
              </a:solidFill>
              <a:latin typeface="Georgia" panose="02040502050405020303" pitchFamily="18" charset="0"/>
            </a:endParaRPr>
          </a:p>
        </p:txBody>
      </p:sp>
      <p:sp>
        <p:nvSpPr>
          <p:cNvPr id="13317" name="AutoShape 18"/>
          <p:cNvSpPr>
            <a:spLocks noChangeArrowheads="1"/>
          </p:cNvSpPr>
          <p:nvPr/>
        </p:nvSpPr>
        <p:spPr bwMode="auto">
          <a:xfrm>
            <a:off x="236757" y="16835"/>
            <a:ext cx="9289032" cy="6481141"/>
          </a:xfrm>
          <a:prstGeom prst="roundRect">
            <a:avLst>
              <a:gd name="adj" fmla="val 4069"/>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3318" name="Text Box 19"/>
          <p:cNvSpPr txBox="1">
            <a:spLocks noChangeArrowheads="1"/>
          </p:cNvSpPr>
          <p:nvPr/>
        </p:nvSpPr>
        <p:spPr bwMode="auto">
          <a:xfrm>
            <a:off x="1619672" y="116632"/>
            <a:ext cx="7920880" cy="52322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57150">
                <a:solidFill>
                  <a:srgbClr val="0036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GB" altLang="en-US" sz="2800" u="sng" dirty="0">
                <a:solidFill>
                  <a:srgbClr val="003663"/>
                </a:solidFill>
                <a:latin typeface="Georgia" panose="02040502050405020303" pitchFamily="18" charset="0"/>
              </a:rPr>
              <a:t>Wednesday 28</a:t>
            </a:r>
            <a:r>
              <a:rPr lang="en-GB" altLang="en-US" sz="2800" u="sng" baseline="30000" dirty="0">
                <a:solidFill>
                  <a:srgbClr val="003663"/>
                </a:solidFill>
                <a:latin typeface="Georgia" panose="02040502050405020303" pitchFamily="18" charset="0"/>
              </a:rPr>
              <a:t>th</a:t>
            </a:r>
            <a:r>
              <a:rPr lang="en-GB" altLang="en-US" sz="2800" u="sng" dirty="0">
                <a:solidFill>
                  <a:srgbClr val="003663"/>
                </a:solidFill>
                <a:latin typeface="Georgia" panose="02040502050405020303" pitchFamily="18" charset="0"/>
              </a:rPr>
              <a:t> June</a:t>
            </a:r>
            <a:r>
              <a:rPr lang="en-GB" altLang="en-US" sz="2800" b="0" dirty="0">
                <a:solidFill>
                  <a:srgbClr val="003663"/>
                </a:solidFill>
                <a:latin typeface="Georgia" panose="02040502050405020303" pitchFamily="18"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4234706483"/>
              </p:ext>
            </p:extLst>
          </p:nvPr>
        </p:nvGraphicFramePr>
        <p:xfrm>
          <a:off x="395536" y="711691"/>
          <a:ext cx="8928992" cy="5570708"/>
        </p:xfrm>
        <a:graphic>
          <a:graphicData uri="http://schemas.openxmlformats.org/drawingml/2006/table">
            <a:tbl>
              <a:tblPr firstRow="1" firstCol="1" lastRow="1" lastCol="1" bandRow="1" bandCol="1"/>
              <a:tblGrid>
                <a:gridCol w="1224136">
                  <a:extLst>
                    <a:ext uri="{9D8B030D-6E8A-4147-A177-3AD203B41FA5}">
                      <a16:colId xmlns:a16="http://schemas.microsoft.com/office/drawing/2014/main" val="1271819453"/>
                    </a:ext>
                  </a:extLst>
                </a:gridCol>
                <a:gridCol w="7704856">
                  <a:extLst>
                    <a:ext uri="{9D8B030D-6E8A-4147-A177-3AD203B41FA5}">
                      <a16:colId xmlns:a16="http://schemas.microsoft.com/office/drawing/2014/main" val="4044330339"/>
                    </a:ext>
                  </a:extLst>
                </a:gridCol>
              </a:tblGrid>
              <a:tr h="301784">
                <a:tc>
                  <a:txBody>
                    <a:bodyPr/>
                    <a:lstStyle/>
                    <a:p>
                      <a:pPr>
                        <a:lnSpc>
                          <a:spcPct val="107000"/>
                        </a:lnSpc>
                        <a:spcAft>
                          <a:spcPts val="800"/>
                        </a:spcAft>
                      </a:pPr>
                      <a:r>
                        <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08:45 hrs </a:t>
                      </a:r>
                      <a:endPar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Group to meet the coach and depart the accommodation.</a:t>
                      </a:r>
                    </a:p>
                    <a:p>
                      <a:pPr>
                        <a:lnSpc>
                          <a:spcPct val="107000"/>
                        </a:lnSpc>
                        <a:spcAft>
                          <a:spcPts val="800"/>
                        </a:spcAft>
                      </a:pPr>
                      <a:endPar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29875670"/>
                  </a:ext>
                </a:extLst>
              </a:tr>
              <a:tr h="315756">
                <a:tc>
                  <a:txBody>
                    <a:bodyPr/>
                    <a:lstStyle/>
                    <a:p>
                      <a:pPr>
                        <a:lnSpc>
                          <a:spcPct val="107000"/>
                        </a:lnSpc>
                        <a:spcAft>
                          <a:spcPts val="80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10:00 hrs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Arrive for a confirmed non-guided </a:t>
                      </a:r>
                      <a:r>
                        <a:rPr lang="en-GB"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visit to</a:t>
                      </a: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Musee</a:t>
                      </a: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d'Orsay. </a:t>
                      </a:r>
                      <a:endParaRPr lang="en-GB" sz="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10376323"/>
                  </a:ext>
                </a:extLst>
              </a:tr>
              <a:tr h="315756">
                <a:tc>
                  <a:txBody>
                    <a:bodyPr/>
                    <a:lstStyle/>
                    <a:p>
                      <a:pPr>
                        <a:lnSpc>
                          <a:spcPct val="107000"/>
                        </a:lnSpc>
                        <a:spcAft>
                          <a:spcPts val="800"/>
                        </a:spcAft>
                      </a:pPr>
                      <a:r>
                        <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12:00 hrs </a:t>
                      </a:r>
                      <a:endPar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Group to picnic in the </a:t>
                      </a:r>
                      <a:r>
                        <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Jardin De </a:t>
                      </a:r>
                      <a:r>
                        <a:rPr lang="en-GB" sz="20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Tuilieries</a:t>
                      </a:r>
                      <a:r>
                        <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411576340"/>
                  </a:ext>
                </a:extLst>
              </a:tr>
              <a:tr h="315756">
                <a:tc>
                  <a:txBody>
                    <a:bodyPr/>
                    <a:lstStyle/>
                    <a:p>
                      <a:pPr>
                        <a:lnSpc>
                          <a:spcPct val="107000"/>
                        </a:lnSpc>
                        <a:spcAft>
                          <a:spcPts val="80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13:30 hrs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Arrive for a </a:t>
                      </a:r>
                      <a:r>
                        <a:rPr lang="en-GB"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visit to </a:t>
                      </a:r>
                      <a:r>
                        <a:rPr lang="en-GB" sz="20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Musée</a:t>
                      </a: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Gourmand du Chocolat - Choco-Story.</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800309095"/>
                  </a:ext>
                </a:extLst>
              </a:tr>
              <a:tr h="315756">
                <a:tc>
                  <a:txBody>
                    <a:bodyPr/>
                    <a:lstStyle/>
                    <a:p>
                      <a:pPr>
                        <a:lnSpc>
                          <a:spcPct val="107000"/>
                        </a:lnSpc>
                        <a:spcAft>
                          <a:spcPts val="800"/>
                        </a:spcAft>
                      </a:pPr>
                      <a:r>
                        <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14:30 hrs </a:t>
                      </a:r>
                      <a:endPar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Group to meet the coach and depart.</a:t>
                      </a:r>
                    </a:p>
                    <a:p>
                      <a:pPr>
                        <a:lnSpc>
                          <a:spcPct val="107000"/>
                        </a:lnSpc>
                        <a:spcAft>
                          <a:spcPts val="800"/>
                        </a:spcAft>
                      </a:pPr>
                      <a:endPar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619516220"/>
                  </a:ext>
                </a:extLst>
              </a:tr>
              <a:tr h="315756">
                <a:tc>
                  <a:txBody>
                    <a:bodyPr/>
                    <a:lstStyle/>
                    <a:p>
                      <a:pPr>
                        <a:lnSpc>
                          <a:spcPct val="107000"/>
                        </a:lnSpc>
                        <a:spcAft>
                          <a:spcPts val="80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15:00 hrs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Arrive for a </a:t>
                      </a: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hour return cruise</a:t>
                      </a: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on the </a:t>
                      </a: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River Seine.</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83229444"/>
                  </a:ext>
                </a:extLst>
              </a:tr>
              <a:tr h="315756">
                <a:tc>
                  <a:txBody>
                    <a:bodyPr/>
                    <a:lstStyle/>
                    <a:p>
                      <a:pPr>
                        <a:lnSpc>
                          <a:spcPct val="107000"/>
                        </a:lnSpc>
                        <a:spcAft>
                          <a:spcPts val="800"/>
                        </a:spcAft>
                      </a:pPr>
                      <a:r>
                        <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16:30 hrs </a:t>
                      </a:r>
                      <a:endPar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Group to walk to the </a:t>
                      </a:r>
                      <a:r>
                        <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Eiffel tower</a:t>
                      </a: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view externally and the </a:t>
                      </a:r>
                      <a:r>
                        <a:rPr lang="en-GB" sz="20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Tracadero</a:t>
                      </a:r>
                      <a:r>
                        <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Gardens</a:t>
                      </a: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for Photos.</a:t>
                      </a:r>
                    </a:p>
                    <a:p>
                      <a:pPr>
                        <a:lnSpc>
                          <a:spcPct val="107000"/>
                        </a:lnSpc>
                        <a:spcAft>
                          <a:spcPts val="800"/>
                        </a:spcAft>
                      </a:pPr>
                      <a:endPar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389790768"/>
                  </a:ext>
                </a:extLst>
              </a:tr>
              <a:tr h="315756">
                <a:tc>
                  <a:txBody>
                    <a:bodyPr/>
                    <a:lstStyle/>
                    <a:p>
                      <a:pPr>
                        <a:lnSpc>
                          <a:spcPct val="107000"/>
                        </a:lnSpc>
                        <a:spcAft>
                          <a:spcPts val="80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18:30 hrs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Arrive for dinner at the </a:t>
                      </a: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Hard Rock Cafe.</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62754262"/>
                  </a:ext>
                </a:extLst>
              </a:tr>
              <a:tr h="315756">
                <a:tc>
                  <a:txBody>
                    <a:bodyPr/>
                    <a:lstStyle/>
                    <a:p>
                      <a:pPr>
                        <a:lnSpc>
                          <a:spcPct val="107000"/>
                        </a:lnSpc>
                        <a:spcAft>
                          <a:spcPts val="800"/>
                        </a:spcAft>
                      </a:pPr>
                      <a:r>
                        <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19:30 hrs </a:t>
                      </a:r>
                      <a:endPar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Group to meet the coach and depart.</a:t>
                      </a:r>
                    </a:p>
                    <a:p>
                      <a:pPr>
                        <a:lnSpc>
                          <a:spcPct val="107000"/>
                        </a:lnSpc>
                        <a:spcAft>
                          <a:spcPts val="800"/>
                        </a:spcAft>
                      </a:pPr>
                      <a:endParaRPr lang="en-GB"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930883706"/>
                  </a:ext>
                </a:extLst>
              </a:tr>
              <a:tr h="315756">
                <a:tc>
                  <a:txBody>
                    <a:bodyPr/>
                    <a:lstStyle/>
                    <a:p>
                      <a:pPr>
                        <a:lnSpc>
                          <a:spcPct val="107000"/>
                        </a:lnSpc>
                        <a:spcAft>
                          <a:spcPts val="80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20:45 hrs </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800"/>
                        </a:spcAft>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Arrive at the accommodation.</a:t>
                      </a:r>
                    </a:p>
                  </a:txBody>
                  <a:tcPr marL="68580" marR="68580" marT="0" marB="0">
                    <a:lnL>
                      <a:noFill/>
                    </a:lnL>
                    <a:lnR>
                      <a:noFill/>
                    </a:lnR>
                    <a:lnT>
                      <a:noFill/>
                    </a:lnT>
                    <a:lnB>
                      <a:noFill/>
                    </a:lnB>
                  </a:tcPr>
                </a:tc>
                <a:extLst>
                  <a:ext uri="{0D108BD9-81ED-4DB2-BD59-A6C34878D82A}">
                    <a16:rowId xmlns:a16="http://schemas.microsoft.com/office/drawing/2014/main" val="3094533094"/>
                  </a:ext>
                </a:extLst>
              </a:tr>
            </a:tbl>
          </a:graphicData>
        </a:graphic>
      </p:graphicFrame>
    </p:spTree>
    <p:extLst>
      <p:ext uri="{BB962C8B-B14F-4D97-AF65-F5344CB8AC3E}">
        <p14:creationId xmlns:p14="http://schemas.microsoft.com/office/powerpoint/2010/main" val="3390637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238853" y="1311655"/>
            <a:ext cx="5143500" cy="423469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10909" y="1324576"/>
            <a:ext cx="5143500" cy="4208849"/>
          </a:xfrm>
          <a:prstGeom prst="rect">
            <a:avLst/>
          </a:prstGeom>
        </p:spPr>
      </p:pic>
    </p:spTree>
    <p:extLst>
      <p:ext uri="{BB962C8B-B14F-4D97-AF65-F5344CB8AC3E}">
        <p14:creationId xmlns:p14="http://schemas.microsoft.com/office/powerpoint/2010/main" val="1357576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750" y="857250"/>
            <a:ext cx="7949317" cy="5143500"/>
          </a:xfrm>
          <a:prstGeom prst="rect">
            <a:avLst/>
          </a:prstGeom>
        </p:spPr>
      </p:pic>
    </p:spTree>
    <p:extLst>
      <p:ext uri="{BB962C8B-B14F-4D97-AF65-F5344CB8AC3E}">
        <p14:creationId xmlns:p14="http://schemas.microsoft.com/office/powerpoint/2010/main" val="3483927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5073" t="19958" r="40638" b="20216"/>
          <a:stretch/>
        </p:blipFill>
        <p:spPr>
          <a:xfrm rot="5400000">
            <a:off x="2984302" y="2690606"/>
            <a:ext cx="3125699" cy="3166607"/>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42" r="11304" b="3365"/>
          <a:stretch/>
        </p:blipFill>
        <p:spPr>
          <a:xfrm rot="5400000">
            <a:off x="5967013" y="1159209"/>
            <a:ext cx="3345512" cy="286086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0036" y="1420426"/>
            <a:ext cx="3598959" cy="2699219"/>
          </a:xfrm>
          <a:prstGeom prst="rect">
            <a:avLst/>
          </a:prstGeom>
        </p:spPr>
      </p:pic>
    </p:spTree>
    <p:extLst>
      <p:ext uri="{BB962C8B-B14F-4D97-AF65-F5344CB8AC3E}">
        <p14:creationId xmlns:p14="http://schemas.microsoft.com/office/powerpoint/2010/main" val="63063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361" t="41467"/>
          <a:stretch/>
        </p:blipFill>
        <p:spPr>
          <a:xfrm>
            <a:off x="527186" y="857250"/>
            <a:ext cx="8249066" cy="5143500"/>
          </a:xfrm>
          <a:prstGeom prst="rect">
            <a:avLst/>
          </a:prstGeom>
        </p:spPr>
      </p:pic>
    </p:spTree>
    <p:extLst>
      <p:ext uri="{BB962C8B-B14F-4D97-AF65-F5344CB8AC3E}">
        <p14:creationId xmlns:p14="http://schemas.microsoft.com/office/powerpoint/2010/main" val="96951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13315" name="AutoShape 16"/>
          <p:cNvSpPr>
            <a:spLocks noChangeArrowheads="1"/>
          </p:cNvSpPr>
          <p:nvPr/>
        </p:nvSpPr>
        <p:spPr bwMode="auto">
          <a:xfrm>
            <a:off x="1042988" y="4975225"/>
            <a:ext cx="1873250" cy="830263"/>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3316" name="Text Box 17"/>
          <p:cNvSpPr txBox="1">
            <a:spLocks noChangeArrowheads="1"/>
          </p:cNvSpPr>
          <p:nvPr/>
        </p:nvSpPr>
        <p:spPr bwMode="auto">
          <a:xfrm>
            <a:off x="1144588" y="5078413"/>
            <a:ext cx="1728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What will we see &amp; do?</a:t>
            </a:r>
            <a:endParaRPr lang="en-US" altLang="en-US">
              <a:solidFill>
                <a:srgbClr val="003663"/>
              </a:solidFill>
              <a:latin typeface="Georgia" panose="02040502050405020303" pitchFamily="18" charset="0"/>
            </a:endParaRPr>
          </a:p>
        </p:txBody>
      </p:sp>
      <p:sp>
        <p:nvSpPr>
          <p:cNvPr id="13317" name="AutoShape 18"/>
          <p:cNvSpPr>
            <a:spLocks noChangeArrowheads="1"/>
          </p:cNvSpPr>
          <p:nvPr/>
        </p:nvSpPr>
        <p:spPr bwMode="auto">
          <a:xfrm>
            <a:off x="899592" y="476251"/>
            <a:ext cx="7704658" cy="3528814"/>
          </a:xfrm>
          <a:prstGeom prst="roundRect">
            <a:avLst>
              <a:gd name="adj" fmla="val 4069"/>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3318" name="Text Box 19"/>
          <p:cNvSpPr txBox="1">
            <a:spLocks noChangeArrowheads="1"/>
          </p:cNvSpPr>
          <p:nvPr/>
        </p:nvSpPr>
        <p:spPr bwMode="auto">
          <a:xfrm>
            <a:off x="1042988" y="548680"/>
            <a:ext cx="7417444" cy="315471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57150">
                <a:solidFill>
                  <a:srgbClr val="0036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GB" altLang="en-US" sz="2800" u="sng" dirty="0">
                <a:solidFill>
                  <a:srgbClr val="003663"/>
                </a:solidFill>
                <a:latin typeface="Georgia" panose="02040502050405020303" pitchFamily="18" charset="0"/>
              </a:rPr>
              <a:t>Thursday 29</a:t>
            </a:r>
            <a:r>
              <a:rPr lang="en-GB" altLang="en-US" sz="2800" u="sng" baseline="30000" dirty="0">
                <a:solidFill>
                  <a:srgbClr val="003663"/>
                </a:solidFill>
                <a:latin typeface="Georgia" panose="02040502050405020303" pitchFamily="18" charset="0"/>
              </a:rPr>
              <a:t>th</a:t>
            </a:r>
            <a:r>
              <a:rPr lang="en-GB" altLang="en-US" sz="2800" u="sng" dirty="0">
                <a:solidFill>
                  <a:srgbClr val="003663"/>
                </a:solidFill>
                <a:latin typeface="Georgia" panose="02040502050405020303" pitchFamily="18" charset="0"/>
              </a:rPr>
              <a:t> June</a:t>
            </a:r>
            <a:r>
              <a:rPr lang="en-GB" altLang="en-US" sz="2800" b="0" dirty="0">
                <a:solidFill>
                  <a:srgbClr val="003663"/>
                </a:solidFill>
                <a:latin typeface="Georgia" panose="02040502050405020303" pitchFamily="18" charset="0"/>
              </a:rPr>
              <a:t>:</a:t>
            </a:r>
          </a:p>
          <a:p>
            <a:pPr eaLnBrk="1" hangingPunct="1">
              <a:spcBef>
                <a:spcPct val="50000"/>
              </a:spcBef>
            </a:pPr>
            <a:r>
              <a:rPr lang="en-GB" altLang="en-US" sz="2800" b="0" dirty="0">
                <a:solidFill>
                  <a:srgbClr val="003663"/>
                </a:solidFill>
                <a:latin typeface="Georgia" panose="02040502050405020303" pitchFamily="18" charset="0"/>
              </a:rPr>
              <a:t>8.45am – Group departs hotel.</a:t>
            </a:r>
          </a:p>
          <a:p>
            <a:pPr eaLnBrk="1" hangingPunct="1">
              <a:spcBef>
                <a:spcPct val="50000"/>
              </a:spcBef>
            </a:pPr>
            <a:endParaRPr lang="en-GB" altLang="en-US" sz="200" b="0" dirty="0">
              <a:solidFill>
                <a:srgbClr val="003663"/>
              </a:solidFill>
              <a:latin typeface="Georgia" panose="02040502050405020303" pitchFamily="18" charset="0"/>
            </a:endParaRPr>
          </a:p>
          <a:p>
            <a:pPr eaLnBrk="1" hangingPunct="1">
              <a:spcBef>
                <a:spcPct val="50000"/>
              </a:spcBef>
            </a:pPr>
            <a:r>
              <a:rPr lang="en-GB" altLang="en-US" sz="2800" b="0" dirty="0">
                <a:solidFill>
                  <a:srgbClr val="003663"/>
                </a:solidFill>
                <a:latin typeface="Georgia" panose="02040502050405020303" pitchFamily="18" charset="0"/>
              </a:rPr>
              <a:t>10am – Group arrives at Disneyland Paris</a:t>
            </a:r>
          </a:p>
          <a:p>
            <a:pPr eaLnBrk="1" hangingPunct="1">
              <a:spcBef>
                <a:spcPct val="50000"/>
              </a:spcBef>
            </a:pPr>
            <a:r>
              <a:rPr lang="en-GB" altLang="en-US" sz="2800" b="0" dirty="0">
                <a:solidFill>
                  <a:srgbClr val="003663"/>
                </a:solidFill>
                <a:latin typeface="Georgia" panose="02040502050405020303" pitchFamily="18" charset="0"/>
              </a:rPr>
              <a:t>8pm – Group departs Disneyland Paris.</a:t>
            </a:r>
          </a:p>
          <a:p>
            <a:pPr eaLnBrk="1" hangingPunct="1">
              <a:spcBef>
                <a:spcPct val="50000"/>
              </a:spcBef>
            </a:pPr>
            <a:r>
              <a:rPr lang="en-GB" altLang="en-US" sz="2800" b="0" dirty="0">
                <a:solidFill>
                  <a:srgbClr val="003663"/>
                </a:solidFill>
                <a:latin typeface="Georgia" panose="02040502050405020303" pitchFamily="18" charset="0"/>
              </a:rPr>
              <a:t>9pm – Group arrives back at hotel.</a:t>
            </a:r>
          </a:p>
        </p:txBody>
      </p:sp>
      <p:pic>
        <p:nvPicPr>
          <p:cNvPr id="35842" name="Picture 2" descr="Contact of Disneyland Paris customer service (phone, add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408" y="4171057"/>
            <a:ext cx="46101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63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384" y="857250"/>
            <a:ext cx="8001000" cy="5143500"/>
          </a:xfrm>
          <a:prstGeom prst="rect">
            <a:avLst/>
          </a:prstGeom>
        </p:spPr>
      </p:pic>
    </p:spTree>
    <p:extLst>
      <p:ext uri="{BB962C8B-B14F-4D97-AF65-F5344CB8AC3E}">
        <p14:creationId xmlns:p14="http://schemas.microsoft.com/office/powerpoint/2010/main" val="2676321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02" y="857250"/>
            <a:ext cx="8605299" cy="5143500"/>
          </a:xfrm>
          <a:prstGeom prst="rect">
            <a:avLst/>
          </a:prstGeom>
        </p:spPr>
      </p:pic>
    </p:spTree>
    <p:extLst>
      <p:ext uri="{BB962C8B-B14F-4D97-AF65-F5344CB8AC3E}">
        <p14:creationId xmlns:p14="http://schemas.microsoft.com/office/powerpoint/2010/main" val="2219190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isney Stars On Parade - Disneyland Paris 25 ans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1"/>
            <a:ext cx="914399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749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13315" name="AutoShape 16"/>
          <p:cNvSpPr>
            <a:spLocks noChangeArrowheads="1"/>
          </p:cNvSpPr>
          <p:nvPr/>
        </p:nvSpPr>
        <p:spPr bwMode="auto">
          <a:xfrm>
            <a:off x="1042988" y="4975225"/>
            <a:ext cx="1873250" cy="830263"/>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3316" name="Text Box 17"/>
          <p:cNvSpPr txBox="1">
            <a:spLocks noChangeArrowheads="1"/>
          </p:cNvSpPr>
          <p:nvPr/>
        </p:nvSpPr>
        <p:spPr bwMode="auto">
          <a:xfrm>
            <a:off x="1144588" y="5078413"/>
            <a:ext cx="1728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What will we see &amp; do?</a:t>
            </a:r>
            <a:endParaRPr lang="en-US" altLang="en-US">
              <a:solidFill>
                <a:srgbClr val="003663"/>
              </a:solidFill>
              <a:latin typeface="Georgia" panose="02040502050405020303" pitchFamily="18" charset="0"/>
            </a:endParaRPr>
          </a:p>
        </p:txBody>
      </p:sp>
      <p:sp>
        <p:nvSpPr>
          <p:cNvPr id="13317" name="AutoShape 18"/>
          <p:cNvSpPr>
            <a:spLocks noChangeArrowheads="1"/>
          </p:cNvSpPr>
          <p:nvPr/>
        </p:nvSpPr>
        <p:spPr bwMode="auto">
          <a:xfrm>
            <a:off x="447548" y="2450294"/>
            <a:ext cx="8136706" cy="3600822"/>
          </a:xfrm>
          <a:prstGeom prst="roundRect">
            <a:avLst>
              <a:gd name="adj" fmla="val 4069"/>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3318" name="Text Box 19"/>
          <p:cNvSpPr txBox="1">
            <a:spLocks noChangeArrowheads="1"/>
          </p:cNvSpPr>
          <p:nvPr/>
        </p:nvSpPr>
        <p:spPr bwMode="auto">
          <a:xfrm>
            <a:off x="539552" y="2564904"/>
            <a:ext cx="7848872" cy="332398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57150">
                <a:solidFill>
                  <a:srgbClr val="0036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GB" altLang="en-US" sz="2000" u="sng" dirty="0">
                <a:solidFill>
                  <a:srgbClr val="003663"/>
                </a:solidFill>
                <a:latin typeface="Georgia" panose="02040502050405020303" pitchFamily="18" charset="0"/>
              </a:rPr>
              <a:t>Friday 30</a:t>
            </a:r>
            <a:r>
              <a:rPr lang="en-GB" altLang="en-US" sz="2000" u="sng" baseline="30000" dirty="0">
                <a:solidFill>
                  <a:srgbClr val="003663"/>
                </a:solidFill>
                <a:latin typeface="Georgia" panose="02040502050405020303" pitchFamily="18" charset="0"/>
              </a:rPr>
              <a:t>th</a:t>
            </a:r>
            <a:r>
              <a:rPr lang="en-GB" altLang="en-US" sz="2000" u="sng" dirty="0">
                <a:solidFill>
                  <a:srgbClr val="003663"/>
                </a:solidFill>
                <a:latin typeface="Georgia" panose="02040502050405020303" pitchFamily="18" charset="0"/>
              </a:rPr>
              <a:t> June</a:t>
            </a:r>
            <a:r>
              <a:rPr lang="en-GB" altLang="en-US" sz="2000" b="0" dirty="0">
                <a:solidFill>
                  <a:srgbClr val="003663"/>
                </a:solidFill>
                <a:latin typeface="Georgia" panose="02040502050405020303" pitchFamily="18" charset="0"/>
              </a:rPr>
              <a:t>:</a:t>
            </a:r>
          </a:p>
          <a:p>
            <a:pPr eaLnBrk="1" hangingPunct="1">
              <a:spcBef>
                <a:spcPct val="50000"/>
              </a:spcBef>
            </a:pPr>
            <a:r>
              <a:rPr lang="en-GB" altLang="en-US" sz="2000" b="0" dirty="0">
                <a:solidFill>
                  <a:srgbClr val="003663"/>
                </a:solidFill>
                <a:latin typeface="Georgia" panose="02040502050405020303" pitchFamily="18" charset="0"/>
              </a:rPr>
              <a:t>09:00 hrs 	Group to meet the coach and depart the accommodation.</a:t>
            </a:r>
          </a:p>
          <a:p>
            <a:pPr eaLnBrk="1" hangingPunct="1">
              <a:spcBef>
                <a:spcPct val="50000"/>
              </a:spcBef>
            </a:pPr>
            <a:r>
              <a:rPr lang="en-GB" altLang="en-US" sz="2000" b="0" dirty="0">
                <a:solidFill>
                  <a:srgbClr val="003663"/>
                </a:solidFill>
                <a:latin typeface="Georgia" panose="02040502050405020303" pitchFamily="18" charset="0"/>
              </a:rPr>
              <a:t>13:00 hrs 	Group to arrive and check in at the P&amp;O Ferries Terminal Calais. </a:t>
            </a:r>
          </a:p>
          <a:p>
            <a:pPr eaLnBrk="1" hangingPunct="1">
              <a:spcBef>
                <a:spcPct val="50000"/>
              </a:spcBef>
            </a:pPr>
            <a:r>
              <a:rPr lang="en-GB" altLang="en-US" sz="2000" b="0" dirty="0">
                <a:solidFill>
                  <a:srgbClr val="003663"/>
                </a:solidFill>
                <a:latin typeface="Georgia" panose="02040502050405020303" pitchFamily="18" charset="0"/>
              </a:rPr>
              <a:t>15:05 hrs 	Ferry Departs Calais (Local Time). </a:t>
            </a:r>
          </a:p>
          <a:p>
            <a:pPr eaLnBrk="1" hangingPunct="1">
              <a:spcBef>
                <a:spcPct val="50000"/>
              </a:spcBef>
            </a:pPr>
            <a:r>
              <a:rPr lang="en-GB" altLang="en-US" sz="2000" b="0" dirty="0">
                <a:solidFill>
                  <a:srgbClr val="003663"/>
                </a:solidFill>
                <a:latin typeface="Georgia" panose="02040502050405020303" pitchFamily="18" charset="0"/>
              </a:rPr>
              <a:t>16:20 hrs 	Ferry arrives in Dover (Local Time). </a:t>
            </a:r>
          </a:p>
          <a:p>
            <a:pPr eaLnBrk="1" hangingPunct="1">
              <a:spcBef>
                <a:spcPct val="50000"/>
              </a:spcBef>
            </a:pPr>
            <a:r>
              <a:rPr lang="en-GB" altLang="en-US" sz="2000" b="0" dirty="0">
                <a:solidFill>
                  <a:srgbClr val="003663"/>
                </a:solidFill>
                <a:latin typeface="Georgia" panose="02040502050405020303" pitchFamily="18" charset="0"/>
              </a:rPr>
              <a:t>21:30 hrs 	Anticipated arrival back at school. </a:t>
            </a:r>
          </a:p>
        </p:txBody>
      </p:sp>
      <p:pic>
        <p:nvPicPr>
          <p:cNvPr id="34818" name="Picture 2" descr="Dover to Calais ferry trip on MS Pride of Burgundy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321481"/>
            <a:ext cx="4392612" cy="247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4099" name="AutoShape 5"/>
          <p:cNvSpPr>
            <a:spLocks noChangeArrowheads="1"/>
          </p:cNvSpPr>
          <p:nvPr/>
        </p:nvSpPr>
        <p:spPr bwMode="auto">
          <a:xfrm>
            <a:off x="2382838" y="2695575"/>
            <a:ext cx="1541462" cy="804863"/>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4100" name="Text Box 6"/>
          <p:cNvSpPr txBox="1">
            <a:spLocks noChangeArrowheads="1"/>
          </p:cNvSpPr>
          <p:nvPr/>
        </p:nvSpPr>
        <p:spPr bwMode="auto">
          <a:xfrm>
            <a:off x="2482850" y="2773363"/>
            <a:ext cx="1382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Why are we going?</a:t>
            </a:r>
            <a:endParaRPr lang="en-US" altLang="en-US">
              <a:solidFill>
                <a:srgbClr val="003663"/>
              </a:solidFill>
              <a:latin typeface="Georgia" panose="02040502050405020303" pitchFamily="18" charset="0"/>
            </a:endParaRPr>
          </a:p>
        </p:txBody>
      </p:sp>
      <p:sp>
        <p:nvSpPr>
          <p:cNvPr id="4101" name="AutoShape 7"/>
          <p:cNvSpPr>
            <a:spLocks noChangeArrowheads="1"/>
          </p:cNvSpPr>
          <p:nvPr/>
        </p:nvSpPr>
        <p:spPr bwMode="auto">
          <a:xfrm>
            <a:off x="1042988" y="4975225"/>
            <a:ext cx="1873250" cy="830263"/>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4102" name="Text Box 8"/>
          <p:cNvSpPr txBox="1">
            <a:spLocks noChangeArrowheads="1"/>
          </p:cNvSpPr>
          <p:nvPr/>
        </p:nvSpPr>
        <p:spPr bwMode="auto">
          <a:xfrm>
            <a:off x="1144588" y="5078413"/>
            <a:ext cx="1728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What will we see &amp; do?</a:t>
            </a:r>
            <a:endParaRPr lang="en-US" altLang="en-US">
              <a:solidFill>
                <a:srgbClr val="003663"/>
              </a:solidFill>
              <a:latin typeface="Georgia" panose="02040502050405020303" pitchFamily="18" charset="0"/>
            </a:endParaRPr>
          </a:p>
        </p:txBody>
      </p:sp>
      <p:sp>
        <p:nvSpPr>
          <p:cNvPr id="4103" name="Freeform 12"/>
          <p:cNvSpPr>
            <a:spLocks/>
          </p:cNvSpPr>
          <p:nvPr/>
        </p:nvSpPr>
        <p:spPr bwMode="auto">
          <a:xfrm>
            <a:off x="2843213" y="3500438"/>
            <a:ext cx="288925" cy="1512887"/>
          </a:xfrm>
          <a:custGeom>
            <a:avLst/>
            <a:gdLst>
              <a:gd name="T0" fmla="*/ 0 w 212"/>
              <a:gd name="T1" fmla="*/ 0 h 953"/>
              <a:gd name="T2" fmla="*/ 248039 w 212"/>
              <a:gd name="T3" fmla="*/ 576262 h 953"/>
              <a:gd name="T4" fmla="*/ 248039 w 212"/>
              <a:gd name="T5" fmla="*/ 1081087 h 953"/>
              <a:gd name="T6" fmla="*/ 0 w 212"/>
              <a:gd name="T7" fmla="*/ 1512887 h 9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953">
                <a:moveTo>
                  <a:pt x="0" y="0"/>
                </a:moveTo>
                <a:cubicBezTo>
                  <a:pt x="76" y="125"/>
                  <a:pt x="152" y="250"/>
                  <a:pt x="182" y="363"/>
                </a:cubicBezTo>
                <a:cubicBezTo>
                  <a:pt x="212" y="476"/>
                  <a:pt x="212" y="583"/>
                  <a:pt x="182" y="681"/>
                </a:cubicBezTo>
                <a:cubicBezTo>
                  <a:pt x="152" y="779"/>
                  <a:pt x="76" y="866"/>
                  <a:pt x="0" y="953"/>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4" name="Freeform 13"/>
          <p:cNvSpPr>
            <a:spLocks/>
          </p:cNvSpPr>
          <p:nvPr/>
        </p:nvSpPr>
        <p:spPr bwMode="auto">
          <a:xfrm>
            <a:off x="2771775" y="5805488"/>
            <a:ext cx="2447925" cy="647700"/>
          </a:xfrm>
          <a:custGeom>
            <a:avLst/>
            <a:gdLst>
              <a:gd name="T0" fmla="*/ 0 w 1542"/>
              <a:gd name="T1" fmla="*/ 0 h 499"/>
              <a:gd name="T2" fmla="*/ 71438 w 1542"/>
              <a:gd name="T3" fmla="*/ 236235 h 499"/>
              <a:gd name="T4" fmla="*/ 431800 w 1542"/>
              <a:gd name="T5" fmla="*/ 529582 h 499"/>
              <a:gd name="T6" fmla="*/ 1295400 w 1542"/>
              <a:gd name="T7" fmla="*/ 647700 h 499"/>
              <a:gd name="T8" fmla="*/ 2447925 w 1542"/>
              <a:gd name="T9" fmla="*/ 529582 h 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2" h="499">
                <a:moveTo>
                  <a:pt x="0" y="0"/>
                </a:moveTo>
                <a:cubicBezTo>
                  <a:pt x="0" y="57"/>
                  <a:pt x="0" y="114"/>
                  <a:pt x="45" y="182"/>
                </a:cubicBezTo>
                <a:cubicBezTo>
                  <a:pt x="90" y="250"/>
                  <a:pt x="144" y="355"/>
                  <a:pt x="272" y="408"/>
                </a:cubicBezTo>
                <a:cubicBezTo>
                  <a:pt x="400" y="461"/>
                  <a:pt x="604" y="499"/>
                  <a:pt x="816" y="499"/>
                </a:cubicBezTo>
                <a:cubicBezTo>
                  <a:pt x="1028" y="499"/>
                  <a:pt x="1285" y="453"/>
                  <a:pt x="1542" y="408"/>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5" name="AutoShape 14"/>
          <p:cNvSpPr>
            <a:spLocks noChangeArrowheads="1"/>
          </p:cNvSpPr>
          <p:nvPr/>
        </p:nvSpPr>
        <p:spPr bwMode="auto">
          <a:xfrm>
            <a:off x="6702425" y="3357563"/>
            <a:ext cx="1614488" cy="804862"/>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4106" name="Text Box 15"/>
          <p:cNvSpPr txBox="1">
            <a:spLocks noChangeArrowheads="1"/>
          </p:cNvSpPr>
          <p:nvPr/>
        </p:nvSpPr>
        <p:spPr bwMode="auto">
          <a:xfrm>
            <a:off x="6689725" y="3436938"/>
            <a:ext cx="1643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We’re on our way!</a:t>
            </a:r>
            <a:endParaRPr lang="en-US" altLang="en-US">
              <a:solidFill>
                <a:srgbClr val="003663"/>
              </a:solidFill>
              <a:latin typeface="Georgia" panose="02040502050405020303" pitchFamily="18" charset="0"/>
            </a:endParaRPr>
          </a:p>
        </p:txBody>
      </p:sp>
      <p:sp>
        <p:nvSpPr>
          <p:cNvPr id="4107" name="Freeform 16"/>
          <p:cNvSpPr>
            <a:spLocks/>
          </p:cNvSpPr>
          <p:nvPr/>
        </p:nvSpPr>
        <p:spPr bwMode="auto">
          <a:xfrm rot="-9172679">
            <a:off x="6450013" y="3954463"/>
            <a:ext cx="141287" cy="1670050"/>
          </a:xfrm>
          <a:custGeom>
            <a:avLst/>
            <a:gdLst>
              <a:gd name="T0" fmla="*/ 0 w 212"/>
              <a:gd name="T1" fmla="*/ 0 h 953"/>
              <a:gd name="T2" fmla="*/ 121294 w 212"/>
              <a:gd name="T3" fmla="*/ 636126 h 953"/>
              <a:gd name="T4" fmla="*/ 121294 w 212"/>
              <a:gd name="T5" fmla="*/ 1193394 h 953"/>
              <a:gd name="T6" fmla="*/ 0 w 212"/>
              <a:gd name="T7" fmla="*/ 1670050 h 9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953">
                <a:moveTo>
                  <a:pt x="0" y="0"/>
                </a:moveTo>
                <a:cubicBezTo>
                  <a:pt x="76" y="125"/>
                  <a:pt x="152" y="250"/>
                  <a:pt x="182" y="363"/>
                </a:cubicBezTo>
                <a:cubicBezTo>
                  <a:pt x="212" y="476"/>
                  <a:pt x="212" y="583"/>
                  <a:pt x="182" y="681"/>
                </a:cubicBezTo>
                <a:cubicBezTo>
                  <a:pt x="152" y="779"/>
                  <a:pt x="76" y="866"/>
                  <a:pt x="0" y="953"/>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8" name="Freeform 20"/>
          <p:cNvSpPr>
            <a:spLocks/>
          </p:cNvSpPr>
          <p:nvPr/>
        </p:nvSpPr>
        <p:spPr bwMode="auto">
          <a:xfrm rot="10282152" flipH="1">
            <a:off x="2400300" y="1352550"/>
            <a:ext cx="252413" cy="1311275"/>
          </a:xfrm>
          <a:custGeom>
            <a:avLst/>
            <a:gdLst>
              <a:gd name="T0" fmla="*/ 84138 w 204"/>
              <a:gd name="T1" fmla="*/ 0 h 907"/>
              <a:gd name="T2" fmla="*/ 28458 w 204"/>
              <a:gd name="T3" fmla="*/ 589857 h 907"/>
              <a:gd name="T4" fmla="*/ 252413 w 204"/>
              <a:gd name="T5" fmla="*/ 1311275 h 907"/>
              <a:gd name="T6" fmla="*/ 0 60000 65536"/>
              <a:gd name="T7" fmla="*/ 0 60000 65536"/>
              <a:gd name="T8" fmla="*/ 0 60000 65536"/>
            </a:gdLst>
            <a:ahLst/>
            <a:cxnLst>
              <a:cxn ang="T6">
                <a:pos x="T0" y="T1"/>
              </a:cxn>
              <a:cxn ang="T7">
                <a:pos x="T2" y="T3"/>
              </a:cxn>
              <a:cxn ang="T8">
                <a:pos x="T4" y="T5"/>
              </a:cxn>
            </a:cxnLst>
            <a:rect l="0" t="0" r="r" b="b"/>
            <a:pathLst>
              <a:path w="204" h="907">
                <a:moveTo>
                  <a:pt x="68" y="0"/>
                </a:moveTo>
                <a:cubicBezTo>
                  <a:pt x="34" y="128"/>
                  <a:pt x="0" y="257"/>
                  <a:pt x="23" y="408"/>
                </a:cubicBezTo>
                <a:cubicBezTo>
                  <a:pt x="46" y="559"/>
                  <a:pt x="125" y="733"/>
                  <a:pt x="204" y="907"/>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9" name="AutoShape 18"/>
          <p:cNvSpPr>
            <a:spLocks noChangeArrowheads="1"/>
          </p:cNvSpPr>
          <p:nvPr/>
        </p:nvSpPr>
        <p:spPr bwMode="auto">
          <a:xfrm>
            <a:off x="1403350" y="569913"/>
            <a:ext cx="1282700" cy="771525"/>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4110" name="Text Box 19"/>
          <p:cNvSpPr txBox="1">
            <a:spLocks noChangeArrowheads="1"/>
          </p:cNvSpPr>
          <p:nvPr/>
        </p:nvSpPr>
        <p:spPr bwMode="auto">
          <a:xfrm>
            <a:off x="1533525" y="620713"/>
            <a:ext cx="1028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Tour basics</a:t>
            </a:r>
            <a:endParaRPr lang="en-US" altLang="en-US">
              <a:solidFill>
                <a:srgbClr val="003663"/>
              </a:solidFill>
              <a:latin typeface="Georgia" panose="02040502050405020303" pitchFamily="18" charset="0"/>
            </a:endParaRPr>
          </a:p>
        </p:txBody>
      </p:sp>
      <p:sp>
        <p:nvSpPr>
          <p:cNvPr id="4111" name="AutoShape 21"/>
          <p:cNvSpPr>
            <a:spLocks noChangeArrowheads="1"/>
          </p:cNvSpPr>
          <p:nvPr/>
        </p:nvSpPr>
        <p:spPr bwMode="auto">
          <a:xfrm>
            <a:off x="5219700" y="5576888"/>
            <a:ext cx="2089150" cy="804862"/>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4112" name="Text Box 22"/>
          <p:cNvSpPr txBox="1">
            <a:spLocks noChangeArrowheads="1"/>
          </p:cNvSpPr>
          <p:nvPr/>
        </p:nvSpPr>
        <p:spPr bwMode="auto">
          <a:xfrm>
            <a:off x="5248275" y="5646738"/>
            <a:ext cx="2060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About our travel company</a:t>
            </a:r>
            <a:endParaRPr lang="en-US" altLang="en-US">
              <a:solidFill>
                <a:srgbClr val="003663"/>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Let Us Help Plan Your Perfect School Trip to Pa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251520" y="178497"/>
            <a:ext cx="8064896" cy="792088"/>
          </a:xfrm>
          <a:solidFill>
            <a:schemeClr val="bg1"/>
          </a:solidFill>
        </p:spPr>
        <p:txBody>
          <a:bodyPr/>
          <a:lstStyle/>
          <a:p>
            <a:pPr eaLnBrk="1" hangingPunct="1">
              <a:defRPr/>
            </a:pPr>
            <a:r>
              <a:rPr lang="en-US" altLang="en-US" sz="2800" b="1" u="sng" dirty="0">
                <a:latin typeface="Georgia" panose="02040502050405020303" pitchFamily="18" charset="0"/>
              </a:rPr>
              <a:t>Keeping up to date with our adventures…!</a:t>
            </a:r>
          </a:p>
        </p:txBody>
      </p:sp>
      <p:sp>
        <p:nvSpPr>
          <p:cNvPr id="7171" name="Rectangle 3"/>
          <p:cNvSpPr>
            <a:spLocks noGrp="1" noChangeArrowheads="1"/>
          </p:cNvSpPr>
          <p:nvPr>
            <p:ph type="body" idx="1"/>
          </p:nvPr>
        </p:nvSpPr>
        <p:spPr>
          <a:xfrm>
            <a:off x="261175" y="1700808"/>
            <a:ext cx="8055241" cy="4148848"/>
          </a:xfrm>
          <a:solidFill>
            <a:schemeClr val="bg1"/>
          </a:solidFill>
        </p:spPr>
        <p:txBody>
          <a:bodyPr/>
          <a:lstStyle/>
          <a:p>
            <a:pPr marL="0" lvl="0" indent="0">
              <a:spcBef>
                <a:spcPct val="0"/>
              </a:spcBef>
              <a:buNone/>
            </a:pPr>
            <a:r>
              <a:rPr lang="en-GB" altLang="en-US" sz="2800" dirty="0">
                <a:solidFill>
                  <a:srgbClr val="1F497D"/>
                </a:solidFill>
                <a:latin typeface="Calibri" panose="020F0502020204030204" pitchFamily="34" charset="0"/>
                <a:ea typeface="Calibri" panose="020F0502020204030204" pitchFamily="34" charset="0"/>
                <a:cs typeface="Calibri" panose="020F0502020204030204" pitchFamily="34" charset="0"/>
              </a:rPr>
              <a:t>“We will be sharing photos of our trip to Paris with you whilst we are away via our social media platforms.</a:t>
            </a:r>
            <a:endParaRPr lang="en-GB" altLang="en-US" sz="900" dirty="0"/>
          </a:p>
          <a:p>
            <a:pPr marL="0" lvl="0" indent="0">
              <a:spcBef>
                <a:spcPct val="0"/>
              </a:spcBef>
              <a:buNone/>
            </a:pPr>
            <a:endParaRPr lang="en-GB" altLang="en-US" sz="1400" dirty="0">
              <a:solidFill>
                <a:srgbClr val="1F497D"/>
              </a:solidFill>
              <a:latin typeface="Calibri" panose="020F0502020204030204" pitchFamily="34" charset="0"/>
              <a:ea typeface="Calibri" panose="020F0502020204030204" pitchFamily="34" charset="0"/>
              <a:cs typeface="Calibri" panose="020F0502020204030204" pitchFamily="34" charset="0"/>
            </a:endParaRPr>
          </a:p>
          <a:p>
            <a:pPr marL="0" lvl="0" indent="0">
              <a:spcBef>
                <a:spcPct val="0"/>
              </a:spcBef>
              <a:buNone/>
            </a:pPr>
            <a:r>
              <a:rPr lang="en-GB" altLang="en-US" sz="2800" dirty="0">
                <a:solidFill>
                  <a:srgbClr val="1F497D"/>
                </a:solidFill>
                <a:latin typeface="Calibri" panose="020F0502020204030204" pitchFamily="34" charset="0"/>
                <a:ea typeface="Calibri" panose="020F0502020204030204" pitchFamily="34" charset="0"/>
                <a:cs typeface="Calibri" panose="020F0502020204030204" pitchFamily="34" charset="0"/>
              </a:rPr>
              <a:t>Please log in to Instagram (@cranbornemiddleschool) or Twitter (@CranborneMiddle) to follow regular updates of our trip. Twitter updates will also appear on the main page of the school website.</a:t>
            </a:r>
            <a:endParaRPr lang="en-GB" altLang="en-US" sz="900" dirty="0"/>
          </a:p>
          <a:p>
            <a:pPr marL="0" lvl="0" indent="0">
              <a:spcBef>
                <a:spcPct val="0"/>
              </a:spcBef>
              <a:buNone/>
            </a:pPr>
            <a:r>
              <a:rPr lang="en-GB" altLang="en-US" sz="2800" dirty="0">
                <a:solidFill>
                  <a:srgbClr val="1F497D"/>
                </a:solidFill>
                <a:latin typeface="Calibri" panose="020F0502020204030204" pitchFamily="34" charset="0"/>
                <a:ea typeface="Calibri" panose="020F0502020204030204" pitchFamily="34" charset="0"/>
                <a:cs typeface="Calibri" panose="020F0502020204030204" pitchFamily="34" charset="0"/>
              </a:rPr>
              <a:t> </a:t>
            </a:r>
            <a:endParaRPr lang="en-GB" altLang="en-US" sz="900" dirty="0"/>
          </a:p>
          <a:p>
            <a:pPr marL="0" lvl="0" indent="0">
              <a:spcBef>
                <a:spcPct val="0"/>
              </a:spcBef>
              <a:buNone/>
            </a:pPr>
            <a:endParaRPr lang="en-GB" altLang="en-US" sz="4400" dirty="0">
              <a:latin typeface="Arial" panose="020B0604020202020204" pitchFamily="34" charset="0"/>
            </a:endParaRPr>
          </a:p>
          <a:p>
            <a:pPr marL="0" indent="0" eaLnBrk="1" hangingPunct="1">
              <a:lnSpc>
                <a:spcPct val="90000"/>
              </a:lnSpc>
              <a:buNone/>
              <a:defRPr/>
            </a:pPr>
            <a:endParaRPr lang="en-GB" altLang="en-US" sz="2800" dirty="0">
              <a:latin typeface="Georgia" panose="02040502050405020303" pitchFamily="18" charset="0"/>
            </a:endParaRPr>
          </a:p>
        </p:txBody>
      </p:sp>
      <p:sp>
        <p:nvSpPr>
          <p:cNvPr id="2" name="Rectangle 2"/>
          <p:cNvSpPr>
            <a:spLocks noChangeArrowheads="1"/>
          </p:cNvSpPr>
          <p:nvPr/>
        </p:nvSpPr>
        <p:spPr bwMode="auto">
          <a:xfrm>
            <a:off x="971600" y="42303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4097" name="x_Picture 1" descr="cid:image001.png@01D98CAA.BDFD18B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187624" y="4643663"/>
            <a:ext cx="3591339" cy="87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84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16387" name="Freeform 5"/>
          <p:cNvSpPr>
            <a:spLocks/>
          </p:cNvSpPr>
          <p:nvPr/>
        </p:nvSpPr>
        <p:spPr bwMode="auto">
          <a:xfrm rot="10282152" flipH="1">
            <a:off x="2397125" y="1325563"/>
            <a:ext cx="266700" cy="1439862"/>
          </a:xfrm>
          <a:custGeom>
            <a:avLst/>
            <a:gdLst>
              <a:gd name="T0" fmla="*/ 88900 w 204"/>
              <a:gd name="T1" fmla="*/ 0 h 907"/>
              <a:gd name="T2" fmla="*/ 30069 w 204"/>
              <a:gd name="T3" fmla="*/ 647700 h 907"/>
              <a:gd name="T4" fmla="*/ 266700 w 204"/>
              <a:gd name="T5" fmla="*/ 1439862 h 907"/>
              <a:gd name="T6" fmla="*/ 0 60000 65536"/>
              <a:gd name="T7" fmla="*/ 0 60000 65536"/>
              <a:gd name="T8" fmla="*/ 0 60000 65536"/>
            </a:gdLst>
            <a:ahLst/>
            <a:cxnLst>
              <a:cxn ang="T6">
                <a:pos x="T0" y="T1"/>
              </a:cxn>
              <a:cxn ang="T7">
                <a:pos x="T2" y="T3"/>
              </a:cxn>
              <a:cxn ang="T8">
                <a:pos x="T4" y="T5"/>
              </a:cxn>
            </a:cxnLst>
            <a:rect l="0" t="0" r="r" b="b"/>
            <a:pathLst>
              <a:path w="204" h="907">
                <a:moveTo>
                  <a:pt x="68" y="0"/>
                </a:moveTo>
                <a:cubicBezTo>
                  <a:pt x="34" y="128"/>
                  <a:pt x="0" y="257"/>
                  <a:pt x="23" y="408"/>
                </a:cubicBezTo>
                <a:cubicBezTo>
                  <a:pt x="46" y="559"/>
                  <a:pt x="125" y="733"/>
                  <a:pt x="204" y="907"/>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388" name="Freeform 6"/>
          <p:cNvSpPr>
            <a:spLocks/>
          </p:cNvSpPr>
          <p:nvPr/>
        </p:nvSpPr>
        <p:spPr bwMode="auto">
          <a:xfrm>
            <a:off x="2843213" y="3500438"/>
            <a:ext cx="288925" cy="1512887"/>
          </a:xfrm>
          <a:custGeom>
            <a:avLst/>
            <a:gdLst>
              <a:gd name="T0" fmla="*/ 0 w 212"/>
              <a:gd name="T1" fmla="*/ 0 h 953"/>
              <a:gd name="T2" fmla="*/ 248039 w 212"/>
              <a:gd name="T3" fmla="*/ 576262 h 953"/>
              <a:gd name="T4" fmla="*/ 248039 w 212"/>
              <a:gd name="T5" fmla="*/ 1081087 h 953"/>
              <a:gd name="T6" fmla="*/ 0 w 212"/>
              <a:gd name="T7" fmla="*/ 1512887 h 9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953">
                <a:moveTo>
                  <a:pt x="0" y="0"/>
                </a:moveTo>
                <a:cubicBezTo>
                  <a:pt x="76" y="125"/>
                  <a:pt x="152" y="250"/>
                  <a:pt x="182" y="363"/>
                </a:cubicBezTo>
                <a:cubicBezTo>
                  <a:pt x="212" y="476"/>
                  <a:pt x="212" y="583"/>
                  <a:pt x="182" y="681"/>
                </a:cubicBezTo>
                <a:cubicBezTo>
                  <a:pt x="152" y="779"/>
                  <a:pt x="76" y="866"/>
                  <a:pt x="0" y="953"/>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389" name="Freeform 7"/>
          <p:cNvSpPr>
            <a:spLocks/>
          </p:cNvSpPr>
          <p:nvPr/>
        </p:nvSpPr>
        <p:spPr bwMode="auto">
          <a:xfrm>
            <a:off x="2771775" y="5805488"/>
            <a:ext cx="2447925" cy="647700"/>
          </a:xfrm>
          <a:custGeom>
            <a:avLst/>
            <a:gdLst>
              <a:gd name="T0" fmla="*/ 0 w 1542"/>
              <a:gd name="T1" fmla="*/ 0 h 499"/>
              <a:gd name="T2" fmla="*/ 71438 w 1542"/>
              <a:gd name="T3" fmla="*/ 236235 h 499"/>
              <a:gd name="T4" fmla="*/ 431800 w 1542"/>
              <a:gd name="T5" fmla="*/ 529582 h 499"/>
              <a:gd name="T6" fmla="*/ 1295400 w 1542"/>
              <a:gd name="T7" fmla="*/ 647700 h 499"/>
              <a:gd name="T8" fmla="*/ 2447925 w 1542"/>
              <a:gd name="T9" fmla="*/ 529582 h 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2" h="499">
                <a:moveTo>
                  <a:pt x="0" y="0"/>
                </a:moveTo>
                <a:cubicBezTo>
                  <a:pt x="0" y="57"/>
                  <a:pt x="0" y="114"/>
                  <a:pt x="45" y="182"/>
                </a:cubicBezTo>
                <a:cubicBezTo>
                  <a:pt x="90" y="250"/>
                  <a:pt x="144" y="355"/>
                  <a:pt x="272" y="408"/>
                </a:cubicBezTo>
                <a:cubicBezTo>
                  <a:pt x="400" y="461"/>
                  <a:pt x="604" y="499"/>
                  <a:pt x="816" y="499"/>
                </a:cubicBezTo>
                <a:cubicBezTo>
                  <a:pt x="1028" y="499"/>
                  <a:pt x="1285" y="453"/>
                  <a:pt x="1542" y="408"/>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390" name="AutoShape 8"/>
          <p:cNvSpPr>
            <a:spLocks noChangeArrowheads="1"/>
          </p:cNvSpPr>
          <p:nvPr/>
        </p:nvSpPr>
        <p:spPr bwMode="auto">
          <a:xfrm>
            <a:off x="6702425" y="3357563"/>
            <a:ext cx="1614488" cy="804862"/>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6391" name="Text Box 9"/>
          <p:cNvSpPr txBox="1">
            <a:spLocks noChangeArrowheads="1"/>
          </p:cNvSpPr>
          <p:nvPr/>
        </p:nvSpPr>
        <p:spPr bwMode="auto">
          <a:xfrm>
            <a:off x="6689725" y="3436938"/>
            <a:ext cx="1643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We’re on our way!</a:t>
            </a:r>
            <a:endParaRPr lang="en-US" altLang="en-US">
              <a:solidFill>
                <a:srgbClr val="003663"/>
              </a:solidFill>
              <a:latin typeface="Georgia" panose="02040502050405020303" pitchFamily="18" charset="0"/>
            </a:endParaRPr>
          </a:p>
        </p:txBody>
      </p:sp>
      <p:sp>
        <p:nvSpPr>
          <p:cNvPr id="16392" name="Freeform 10"/>
          <p:cNvSpPr>
            <a:spLocks/>
          </p:cNvSpPr>
          <p:nvPr/>
        </p:nvSpPr>
        <p:spPr bwMode="auto">
          <a:xfrm rot="-9172679">
            <a:off x="6450013" y="3954463"/>
            <a:ext cx="141287" cy="1670050"/>
          </a:xfrm>
          <a:custGeom>
            <a:avLst/>
            <a:gdLst>
              <a:gd name="T0" fmla="*/ 0 w 212"/>
              <a:gd name="T1" fmla="*/ 0 h 953"/>
              <a:gd name="T2" fmla="*/ 121294 w 212"/>
              <a:gd name="T3" fmla="*/ 636126 h 953"/>
              <a:gd name="T4" fmla="*/ 121294 w 212"/>
              <a:gd name="T5" fmla="*/ 1193394 h 953"/>
              <a:gd name="T6" fmla="*/ 0 w 212"/>
              <a:gd name="T7" fmla="*/ 1670050 h 9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953">
                <a:moveTo>
                  <a:pt x="0" y="0"/>
                </a:moveTo>
                <a:cubicBezTo>
                  <a:pt x="76" y="125"/>
                  <a:pt x="152" y="250"/>
                  <a:pt x="182" y="363"/>
                </a:cubicBezTo>
                <a:cubicBezTo>
                  <a:pt x="212" y="476"/>
                  <a:pt x="212" y="583"/>
                  <a:pt x="182" y="681"/>
                </a:cubicBezTo>
                <a:cubicBezTo>
                  <a:pt x="152" y="779"/>
                  <a:pt x="76" y="866"/>
                  <a:pt x="0" y="953"/>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393" name="AutoShape 11"/>
          <p:cNvSpPr>
            <a:spLocks noChangeArrowheads="1"/>
          </p:cNvSpPr>
          <p:nvPr/>
        </p:nvSpPr>
        <p:spPr bwMode="auto">
          <a:xfrm>
            <a:off x="1403350" y="569913"/>
            <a:ext cx="1282700" cy="771525"/>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57150">
                <a:solidFill>
                  <a:srgbClr val="0036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6394" name="Text Box 12"/>
          <p:cNvSpPr txBox="1">
            <a:spLocks noChangeArrowheads="1"/>
          </p:cNvSpPr>
          <p:nvPr/>
        </p:nvSpPr>
        <p:spPr bwMode="auto">
          <a:xfrm>
            <a:off x="1533525" y="620713"/>
            <a:ext cx="1028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Tour basics</a:t>
            </a:r>
            <a:endParaRPr lang="en-US" altLang="en-US">
              <a:solidFill>
                <a:srgbClr val="003663"/>
              </a:solidFill>
              <a:latin typeface="Georgia" panose="02040502050405020303" pitchFamily="18" charset="0"/>
            </a:endParaRPr>
          </a:p>
        </p:txBody>
      </p:sp>
      <p:sp>
        <p:nvSpPr>
          <p:cNvPr id="16395" name="AutoShape 13"/>
          <p:cNvSpPr>
            <a:spLocks noChangeArrowheads="1"/>
          </p:cNvSpPr>
          <p:nvPr/>
        </p:nvSpPr>
        <p:spPr bwMode="auto">
          <a:xfrm>
            <a:off x="2382838" y="2695575"/>
            <a:ext cx="1541462" cy="804863"/>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57150">
                <a:solidFill>
                  <a:srgbClr val="0036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6396" name="Text Box 14"/>
          <p:cNvSpPr txBox="1">
            <a:spLocks noChangeArrowheads="1"/>
          </p:cNvSpPr>
          <p:nvPr/>
        </p:nvSpPr>
        <p:spPr bwMode="auto">
          <a:xfrm>
            <a:off x="2482850" y="2773363"/>
            <a:ext cx="1382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Why are we going?</a:t>
            </a:r>
            <a:endParaRPr lang="en-US" altLang="en-US">
              <a:solidFill>
                <a:srgbClr val="003663"/>
              </a:solidFill>
              <a:latin typeface="Georgia" panose="02040502050405020303" pitchFamily="18" charset="0"/>
            </a:endParaRPr>
          </a:p>
        </p:txBody>
      </p:sp>
      <p:sp>
        <p:nvSpPr>
          <p:cNvPr id="16397" name="AutoShape 16"/>
          <p:cNvSpPr>
            <a:spLocks noChangeArrowheads="1"/>
          </p:cNvSpPr>
          <p:nvPr/>
        </p:nvSpPr>
        <p:spPr bwMode="auto">
          <a:xfrm>
            <a:off x="1042988" y="4975225"/>
            <a:ext cx="1873250" cy="830263"/>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57150">
                <a:solidFill>
                  <a:srgbClr val="0036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6398" name="Text Box 17"/>
          <p:cNvSpPr txBox="1">
            <a:spLocks noChangeArrowheads="1"/>
          </p:cNvSpPr>
          <p:nvPr/>
        </p:nvSpPr>
        <p:spPr bwMode="auto">
          <a:xfrm>
            <a:off x="1144588" y="5078413"/>
            <a:ext cx="1728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What will we see &amp; do?</a:t>
            </a:r>
            <a:endParaRPr lang="en-US" altLang="en-US">
              <a:solidFill>
                <a:srgbClr val="003663"/>
              </a:solidFill>
              <a:latin typeface="Georgia" panose="02040502050405020303" pitchFamily="18" charset="0"/>
            </a:endParaRPr>
          </a:p>
        </p:txBody>
      </p:sp>
      <p:sp>
        <p:nvSpPr>
          <p:cNvPr id="16399" name="AutoShape 19"/>
          <p:cNvSpPr>
            <a:spLocks noChangeArrowheads="1"/>
          </p:cNvSpPr>
          <p:nvPr/>
        </p:nvSpPr>
        <p:spPr bwMode="auto">
          <a:xfrm>
            <a:off x="5219700" y="5576888"/>
            <a:ext cx="2089150" cy="804862"/>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6400" name="Text Box 20"/>
          <p:cNvSpPr txBox="1">
            <a:spLocks noChangeArrowheads="1"/>
          </p:cNvSpPr>
          <p:nvPr/>
        </p:nvSpPr>
        <p:spPr bwMode="auto">
          <a:xfrm>
            <a:off x="5248275" y="5661025"/>
            <a:ext cx="2060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About our travel company</a:t>
            </a:r>
            <a:endParaRPr lang="en-US" altLang="en-US">
              <a:solidFill>
                <a:srgbClr val="003663"/>
              </a:solidFill>
              <a:latin typeface="Georgia" panose="02040502050405020303"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17411" name="AutoShape 20"/>
          <p:cNvSpPr>
            <a:spLocks noChangeArrowheads="1"/>
          </p:cNvSpPr>
          <p:nvPr/>
        </p:nvSpPr>
        <p:spPr bwMode="auto">
          <a:xfrm>
            <a:off x="611188" y="1557338"/>
            <a:ext cx="3629025" cy="4824412"/>
          </a:xfrm>
          <a:prstGeom prst="roundRect">
            <a:avLst>
              <a:gd name="adj" fmla="val 4069"/>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7412" name="Text Box 19"/>
          <p:cNvSpPr txBox="1">
            <a:spLocks noChangeArrowheads="1"/>
          </p:cNvSpPr>
          <p:nvPr/>
        </p:nvSpPr>
        <p:spPr bwMode="auto">
          <a:xfrm>
            <a:off x="900113" y="2894013"/>
            <a:ext cx="3167062"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b="0" dirty="0">
                <a:solidFill>
                  <a:srgbClr val="003663"/>
                </a:solidFill>
                <a:latin typeface="Georgia" panose="02040502050405020303" pitchFamily="18" charset="0"/>
              </a:rPr>
              <a:t>Established 1967 - over 45 years’ experience</a:t>
            </a:r>
          </a:p>
          <a:p>
            <a:pPr eaLnBrk="1" hangingPunct="1"/>
            <a:endParaRPr lang="en-GB" altLang="en-US" b="0" dirty="0">
              <a:solidFill>
                <a:srgbClr val="003663"/>
              </a:solidFill>
              <a:latin typeface="Georgia" panose="02040502050405020303" pitchFamily="18" charset="0"/>
            </a:endParaRPr>
          </a:p>
          <a:p>
            <a:pPr eaLnBrk="1" hangingPunct="1"/>
            <a:r>
              <a:rPr lang="en-GB" altLang="en-US" b="0" dirty="0">
                <a:solidFill>
                  <a:srgbClr val="003663"/>
                </a:solidFill>
                <a:latin typeface="Georgia" panose="02040502050405020303" pitchFamily="18" charset="0"/>
              </a:rPr>
              <a:t>Government recommended health and safety policy</a:t>
            </a:r>
          </a:p>
          <a:p>
            <a:pPr eaLnBrk="1" hangingPunct="1"/>
            <a:endParaRPr lang="en-GB" altLang="en-US" b="0" dirty="0">
              <a:solidFill>
                <a:srgbClr val="003663"/>
              </a:solidFill>
              <a:latin typeface="Georgia" panose="02040502050405020303" pitchFamily="18" charset="0"/>
            </a:endParaRPr>
          </a:p>
          <a:p>
            <a:pPr eaLnBrk="1" hangingPunct="1"/>
            <a:r>
              <a:rPr lang="en-US" altLang="en-US" b="0" dirty="0">
                <a:solidFill>
                  <a:srgbClr val="003663"/>
                </a:solidFill>
                <a:latin typeface="Georgia" panose="02040502050405020303" pitchFamily="18" charset="0"/>
              </a:rPr>
              <a:t>ABTA and ATOL protected - your payments are insured</a:t>
            </a:r>
          </a:p>
          <a:p>
            <a:pPr eaLnBrk="1" hangingPunct="1"/>
            <a:endParaRPr lang="en-GB" altLang="en-US" b="0" dirty="0">
              <a:solidFill>
                <a:srgbClr val="003663"/>
              </a:solidFill>
              <a:latin typeface="Georgia" panose="02040502050405020303" pitchFamily="18" charset="0"/>
            </a:endParaRPr>
          </a:p>
          <a:p>
            <a:pPr eaLnBrk="1" hangingPunct="1"/>
            <a:r>
              <a:rPr lang="en-GB" altLang="en-US" b="0" dirty="0">
                <a:solidFill>
                  <a:srgbClr val="003663"/>
                </a:solidFill>
                <a:latin typeface="Georgia" panose="02040502050405020303" pitchFamily="18" charset="0"/>
              </a:rPr>
              <a:t>Insurance cover and 24-hour medical assistance cover</a:t>
            </a:r>
            <a:endParaRPr lang="en-US" altLang="en-US" b="0" dirty="0">
              <a:solidFill>
                <a:srgbClr val="003663"/>
              </a:solidFill>
              <a:latin typeface="Georgia" panose="02040502050405020303" pitchFamily="18" charset="0"/>
            </a:endParaRPr>
          </a:p>
        </p:txBody>
      </p:sp>
      <p:sp>
        <p:nvSpPr>
          <p:cNvPr id="17413" name="AutoShape 23"/>
          <p:cNvSpPr>
            <a:spLocks noChangeArrowheads="1"/>
          </p:cNvSpPr>
          <p:nvPr/>
        </p:nvSpPr>
        <p:spPr bwMode="auto">
          <a:xfrm>
            <a:off x="5219700" y="5576888"/>
            <a:ext cx="2089150" cy="804862"/>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7414" name="Text Box 24"/>
          <p:cNvSpPr txBox="1">
            <a:spLocks noChangeArrowheads="1"/>
          </p:cNvSpPr>
          <p:nvPr/>
        </p:nvSpPr>
        <p:spPr bwMode="auto">
          <a:xfrm>
            <a:off x="5248275" y="5661025"/>
            <a:ext cx="2060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About our travel company</a:t>
            </a:r>
            <a:endParaRPr lang="en-US" altLang="en-US">
              <a:solidFill>
                <a:srgbClr val="003663"/>
              </a:solidFill>
              <a:latin typeface="Georgia" panose="02040502050405020303" pitchFamily="18" charset="0"/>
            </a:endParaRPr>
          </a:p>
        </p:txBody>
      </p:sp>
      <p:grpSp>
        <p:nvGrpSpPr>
          <p:cNvPr id="17415" name="Group 28"/>
          <p:cNvGrpSpPr>
            <a:grpSpLocks/>
          </p:cNvGrpSpPr>
          <p:nvPr/>
        </p:nvGrpSpPr>
        <p:grpSpPr bwMode="auto">
          <a:xfrm>
            <a:off x="900113" y="1911350"/>
            <a:ext cx="3067050" cy="725488"/>
            <a:chOff x="540" y="472"/>
            <a:chExt cx="2493" cy="590"/>
          </a:xfrm>
        </p:grpSpPr>
        <p:sp>
          <p:nvSpPr>
            <p:cNvPr id="17416" name="AutoShape 26"/>
            <p:cNvSpPr>
              <a:spLocks noChangeArrowheads="1"/>
            </p:cNvSpPr>
            <p:nvPr/>
          </p:nvSpPr>
          <p:spPr bwMode="auto">
            <a:xfrm>
              <a:off x="540" y="472"/>
              <a:ext cx="2493" cy="590"/>
            </a:xfrm>
            <a:prstGeom prst="roundRect">
              <a:avLst>
                <a:gd name="adj" fmla="val 1644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pic>
          <p:nvPicPr>
            <p:cNvPr id="17417" name="Picture 25" descr="NST Full Logo 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 y="527"/>
              <a:ext cx="2266"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19459" name="Freeform 3"/>
          <p:cNvSpPr>
            <a:spLocks/>
          </p:cNvSpPr>
          <p:nvPr/>
        </p:nvSpPr>
        <p:spPr bwMode="auto">
          <a:xfrm rot="10282152" flipH="1">
            <a:off x="2397125" y="1325563"/>
            <a:ext cx="266700" cy="1439862"/>
          </a:xfrm>
          <a:custGeom>
            <a:avLst/>
            <a:gdLst>
              <a:gd name="T0" fmla="*/ 88900 w 204"/>
              <a:gd name="T1" fmla="*/ 0 h 907"/>
              <a:gd name="T2" fmla="*/ 30069 w 204"/>
              <a:gd name="T3" fmla="*/ 647700 h 907"/>
              <a:gd name="T4" fmla="*/ 266700 w 204"/>
              <a:gd name="T5" fmla="*/ 1439862 h 907"/>
              <a:gd name="T6" fmla="*/ 0 60000 65536"/>
              <a:gd name="T7" fmla="*/ 0 60000 65536"/>
              <a:gd name="T8" fmla="*/ 0 60000 65536"/>
            </a:gdLst>
            <a:ahLst/>
            <a:cxnLst>
              <a:cxn ang="T6">
                <a:pos x="T0" y="T1"/>
              </a:cxn>
              <a:cxn ang="T7">
                <a:pos x="T2" y="T3"/>
              </a:cxn>
              <a:cxn ang="T8">
                <a:pos x="T4" y="T5"/>
              </a:cxn>
            </a:cxnLst>
            <a:rect l="0" t="0" r="r" b="b"/>
            <a:pathLst>
              <a:path w="204" h="907">
                <a:moveTo>
                  <a:pt x="68" y="0"/>
                </a:moveTo>
                <a:cubicBezTo>
                  <a:pt x="34" y="128"/>
                  <a:pt x="0" y="257"/>
                  <a:pt x="23" y="408"/>
                </a:cubicBezTo>
                <a:cubicBezTo>
                  <a:pt x="46" y="559"/>
                  <a:pt x="125" y="733"/>
                  <a:pt x="204" y="907"/>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0" name="Freeform 4"/>
          <p:cNvSpPr>
            <a:spLocks/>
          </p:cNvSpPr>
          <p:nvPr/>
        </p:nvSpPr>
        <p:spPr bwMode="auto">
          <a:xfrm>
            <a:off x="2843213" y="3500438"/>
            <a:ext cx="288925" cy="1512887"/>
          </a:xfrm>
          <a:custGeom>
            <a:avLst/>
            <a:gdLst>
              <a:gd name="T0" fmla="*/ 0 w 212"/>
              <a:gd name="T1" fmla="*/ 0 h 953"/>
              <a:gd name="T2" fmla="*/ 248039 w 212"/>
              <a:gd name="T3" fmla="*/ 576262 h 953"/>
              <a:gd name="T4" fmla="*/ 248039 w 212"/>
              <a:gd name="T5" fmla="*/ 1081087 h 953"/>
              <a:gd name="T6" fmla="*/ 0 w 212"/>
              <a:gd name="T7" fmla="*/ 1512887 h 9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953">
                <a:moveTo>
                  <a:pt x="0" y="0"/>
                </a:moveTo>
                <a:cubicBezTo>
                  <a:pt x="76" y="125"/>
                  <a:pt x="152" y="250"/>
                  <a:pt x="182" y="363"/>
                </a:cubicBezTo>
                <a:cubicBezTo>
                  <a:pt x="212" y="476"/>
                  <a:pt x="212" y="583"/>
                  <a:pt x="182" y="681"/>
                </a:cubicBezTo>
                <a:cubicBezTo>
                  <a:pt x="152" y="779"/>
                  <a:pt x="76" y="866"/>
                  <a:pt x="0" y="953"/>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1" name="Freeform 5"/>
          <p:cNvSpPr>
            <a:spLocks/>
          </p:cNvSpPr>
          <p:nvPr/>
        </p:nvSpPr>
        <p:spPr bwMode="auto">
          <a:xfrm>
            <a:off x="2771775" y="5805488"/>
            <a:ext cx="2447925" cy="647700"/>
          </a:xfrm>
          <a:custGeom>
            <a:avLst/>
            <a:gdLst>
              <a:gd name="T0" fmla="*/ 0 w 1542"/>
              <a:gd name="T1" fmla="*/ 0 h 499"/>
              <a:gd name="T2" fmla="*/ 71438 w 1542"/>
              <a:gd name="T3" fmla="*/ 236235 h 499"/>
              <a:gd name="T4" fmla="*/ 431800 w 1542"/>
              <a:gd name="T5" fmla="*/ 529582 h 499"/>
              <a:gd name="T6" fmla="*/ 1295400 w 1542"/>
              <a:gd name="T7" fmla="*/ 647700 h 499"/>
              <a:gd name="T8" fmla="*/ 2447925 w 1542"/>
              <a:gd name="T9" fmla="*/ 529582 h 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2" h="499">
                <a:moveTo>
                  <a:pt x="0" y="0"/>
                </a:moveTo>
                <a:cubicBezTo>
                  <a:pt x="0" y="57"/>
                  <a:pt x="0" y="114"/>
                  <a:pt x="45" y="182"/>
                </a:cubicBezTo>
                <a:cubicBezTo>
                  <a:pt x="90" y="250"/>
                  <a:pt x="144" y="355"/>
                  <a:pt x="272" y="408"/>
                </a:cubicBezTo>
                <a:cubicBezTo>
                  <a:pt x="400" y="461"/>
                  <a:pt x="604" y="499"/>
                  <a:pt x="816" y="499"/>
                </a:cubicBezTo>
                <a:cubicBezTo>
                  <a:pt x="1028" y="499"/>
                  <a:pt x="1285" y="453"/>
                  <a:pt x="1542" y="408"/>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2" name="Freeform 8"/>
          <p:cNvSpPr>
            <a:spLocks/>
          </p:cNvSpPr>
          <p:nvPr/>
        </p:nvSpPr>
        <p:spPr bwMode="auto">
          <a:xfrm rot="-9172679">
            <a:off x="6450013" y="3954463"/>
            <a:ext cx="141287" cy="1670050"/>
          </a:xfrm>
          <a:custGeom>
            <a:avLst/>
            <a:gdLst>
              <a:gd name="T0" fmla="*/ 0 w 212"/>
              <a:gd name="T1" fmla="*/ 0 h 953"/>
              <a:gd name="T2" fmla="*/ 121294 w 212"/>
              <a:gd name="T3" fmla="*/ 636126 h 953"/>
              <a:gd name="T4" fmla="*/ 121294 w 212"/>
              <a:gd name="T5" fmla="*/ 1193394 h 953"/>
              <a:gd name="T6" fmla="*/ 0 w 212"/>
              <a:gd name="T7" fmla="*/ 1670050 h 9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953">
                <a:moveTo>
                  <a:pt x="0" y="0"/>
                </a:moveTo>
                <a:cubicBezTo>
                  <a:pt x="76" y="125"/>
                  <a:pt x="152" y="250"/>
                  <a:pt x="182" y="363"/>
                </a:cubicBezTo>
                <a:cubicBezTo>
                  <a:pt x="212" y="476"/>
                  <a:pt x="212" y="583"/>
                  <a:pt x="182" y="681"/>
                </a:cubicBezTo>
                <a:cubicBezTo>
                  <a:pt x="152" y="779"/>
                  <a:pt x="76" y="866"/>
                  <a:pt x="0" y="953"/>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3" name="AutoShape 9"/>
          <p:cNvSpPr>
            <a:spLocks noChangeArrowheads="1"/>
          </p:cNvSpPr>
          <p:nvPr/>
        </p:nvSpPr>
        <p:spPr bwMode="auto">
          <a:xfrm>
            <a:off x="1403350" y="569913"/>
            <a:ext cx="1282700" cy="771525"/>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57150">
                <a:solidFill>
                  <a:srgbClr val="0036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9464" name="Text Box 10"/>
          <p:cNvSpPr txBox="1">
            <a:spLocks noChangeArrowheads="1"/>
          </p:cNvSpPr>
          <p:nvPr/>
        </p:nvSpPr>
        <p:spPr bwMode="auto">
          <a:xfrm>
            <a:off x="1533525" y="620713"/>
            <a:ext cx="1028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Tour basics</a:t>
            </a:r>
            <a:endParaRPr lang="en-US" altLang="en-US">
              <a:solidFill>
                <a:srgbClr val="003663"/>
              </a:solidFill>
              <a:latin typeface="Georgia" panose="02040502050405020303" pitchFamily="18" charset="0"/>
            </a:endParaRPr>
          </a:p>
        </p:txBody>
      </p:sp>
      <p:sp>
        <p:nvSpPr>
          <p:cNvPr id="19465" name="AutoShape 11"/>
          <p:cNvSpPr>
            <a:spLocks noChangeArrowheads="1"/>
          </p:cNvSpPr>
          <p:nvPr/>
        </p:nvSpPr>
        <p:spPr bwMode="auto">
          <a:xfrm>
            <a:off x="2382838" y="2695575"/>
            <a:ext cx="1541462" cy="804863"/>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57150">
                <a:solidFill>
                  <a:srgbClr val="0036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9466" name="Text Box 12"/>
          <p:cNvSpPr txBox="1">
            <a:spLocks noChangeArrowheads="1"/>
          </p:cNvSpPr>
          <p:nvPr/>
        </p:nvSpPr>
        <p:spPr bwMode="auto">
          <a:xfrm>
            <a:off x="2482850" y="2773363"/>
            <a:ext cx="1382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Why are we going?</a:t>
            </a:r>
            <a:endParaRPr lang="en-US" altLang="en-US">
              <a:solidFill>
                <a:srgbClr val="003663"/>
              </a:solidFill>
              <a:latin typeface="Georgia" panose="02040502050405020303" pitchFamily="18" charset="0"/>
            </a:endParaRPr>
          </a:p>
        </p:txBody>
      </p:sp>
      <p:sp>
        <p:nvSpPr>
          <p:cNvPr id="19467" name="AutoShape 13"/>
          <p:cNvSpPr>
            <a:spLocks noChangeArrowheads="1"/>
          </p:cNvSpPr>
          <p:nvPr/>
        </p:nvSpPr>
        <p:spPr bwMode="auto">
          <a:xfrm>
            <a:off x="1042988" y="4975225"/>
            <a:ext cx="1873250" cy="830263"/>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57150">
                <a:solidFill>
                  <a:srgbClr val="0036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9468" name="Text Box 14"/>
          <p:cNvSpPr txBox="1">
            <a:spLocks noChangeArrowheads="1"/>
          </p:cNvSpPr>
          <p:nvPr/>
        </p:nvSpPr>
        <p:spPr bwMode="auto">
          <a:xfrm>
            <a:off x="1144588" y="5078413"/>
            <a:ext cx="1728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What will we see &amp; do?</a:t>
            </a:r>
            <a:endParaRPr lang="en-US" altLang="en-US">
              <a:solidFill>
                <a:srgbClr val="003663"/>
              </a:solidFill>
              <a:latin typeface="Georgia" panose="02040502050405020303" pitchFamily="18" charset="0"/>
            </a:endParaRPr>
          </a:p>
        </p:txBody>
      </p:sp>
      <p:sp>
        <p:nvSpPr>
          <p:cNvPr id="19469" name="AutoShape 15"/>
          <p:cNvSpPr>
            <a:spLocks noChangeArrowheads="1"/>
          </p:cNvSpPr>
          <p:nvPr/>
        </p:nvSpPr>
        <p:spPr bwMode="auto">
          <a:xfrm>
            <a:off x="5219700" y="5576888"/>
            <a:ext cx="2089150" cy="804862"/>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57150">
                <a:solidFill>
                  <a:srgbClr val="0036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9470" name="Text Box 16"/>
          <p:cNvSpPr txBox="1">
            <a:spLocks noChangeArrowheads="1"/>
          </p:cNvSpPr>
          <p:nvPr/>
        </p:nvSpPr>
        <p:spPr bwMode="auto">
          <a:xfrm>
            <a:off x="5248275" y="5661025"/>
            <a:ext cx="2060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About our travel company</a:t>
            </a:r>
            <a:endParaRPr lang="en-US" altLang="en-US">
              <a:solidFill>
                <a:srgbClr val="003663"/>
              </a:solidFill>
              <a:latin typeface="Georgia" panose="02040502050405020303" pitchFamily="18" charset="0"/>
            </a:endParaRPr>
          </a:p>
        </p:txBody>
      </p:sp>
      <p:sp>
        <p:nvSpPr>
          <p:cNvPr id="19471" name="AutoShape 6"/>
          <p:cNvSpPr>
            <a:spLocks noChangeArrowheads="1"/>
          </p:cNvSpPr>
          <p:nvPr/>
        </p:nvSpPr>
        <p:spPr bwMode="auto">
          <a:xfrm>
            <a:off x="6702425" y="3357563"/>
            <a:ext cx="1614488" cy="804862"/>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9472" name="Text Box 17"/>
          <p:cNvSpPr txBox="1">
            <a:spLocks noChangeArrowheads="1"/>
          </p:cNvSpPr>
          <p:nvPr/>
        </p:nvSpPr>
        <p:spPr bwMode="auto">
          <a:xfrm>
            <a:off x="6689725" y="3436938"/>
            <a:ext cx="1643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We’re on our way!</a:t>
            </a:r>
            <a:endParaRPr lang="en-US" altLang="en-US">
              <a:solidFill>
                <a:srgbClr val="003663"/>
              </a:solidFill>
              <a:latin typeface="Georgia" panose="0204050205040502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20483" name="AutoShape 6"/>
          <p:cNvSpPr>
            <a:spLocks noChangeArrowheads="1"/>
          </p:cNvSpPr>
          <p:nvPr/>
        </p:nvSpPr>
        <p:spPr bwMode="auto">
          <a:xfrm>
            <a:off x="6702425" y="3357563"/>
            <a:ext cx="1614488" cy="804862"/>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20484" name="Text Box 16"/>
          <p:cNvSpPr txBox="1">
            <a:spLocks noChangeArrowheads="1"/>
          </p:cNvSpPr>
          <p:nvPr/>
        </p:nvSpPr>
        <p:spPr bwMode="auto">
          <a:xfrm>
            <a:off x="6689725" y="3436938"/>
            <a:ext cx="1643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We’re on our way!</a:t>
            </a:r>
            <a:endParaRPr lang="en-US" altLang="en-US">
              <a:solidFill>
                <a:srgbClr val="003663"/>
              </a:solidFill>
              <a:latin typeface="Georgia" panose="02040502050405020303" pitchFamily="18" charset="0"/>
            </a:endParaRPr>
          </a:p>
        </p:txBody>
      </p:sp>
      <p:sp>
        <p:nvSpPr>
          <p:cNvPr id="20485" name="AutoShape 17"/>
          <p:cNvSpPr>
            <a:spLocks noChangeArrowheads="1"/>
          </p:cNvSpPr>
          <p:nvPr/>
        </p:nvSpPr>
        <p:spPr bwMode="auto">
          <a:xfrm>
            <a:off x="281781" y="288098"/>
            <a:ext cx="6262687" cy="4221022"/>
          </a:xfrm>
          <a:prstGeom prst="roundRect">
            <a:avLst>
              <a:gd name="adj" fmla="val 4069"/>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20486" name="Text Box 18"/>
          <p:cNvSpPr txBox="1">
            <a:spLocks noChangeArrowheads="1"/>
          </p:cNvSpPr>
          <p:nvPr/>
        </p:nvSpPr>
        <p:spPr bwMode="auto">
          <a:xfrm>
            <a:off x="382041" y="440469"/>
            <a:ext cx="616242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dirty="0">
                <a:solidFill>
                  <a:srgbClr val="003663"/>
                </a:solidFill>
                <a:latin typeface="Georgia" panose="02040502050405020303" pitchFamily="18" charset="0"/>
              </a:rPr>
              <a:t>Don’t forget…</a:t>
            </a:r>
          </a:p>
          <a:p>
            <a:pPr eaLnBrk="1" hangingPunct="1"/>
            <a:endParaRPr lang="en-GB" altLang="en-US" dirty="0">
              <a:solidFill>
                <a:srgbClr val="003663"/>
              </a:solidFill>
              <a:latin typeface="Georgia" panose="02040502050405020303" pitchFamily="18" charset="0"/>
            </a:endParaRPr>
          </a:p>
          <a:p>
            <a:pPr eaLnBrk="1" hangingPunct="1"/>
            <a:r>
              <a:rPr lang="en-GB" altLang="en-US" b="0" dirty="0">
                <a:solidFill>
                  <a:srgbClr val="003663"/>
                </a:solidFill>
                <a:latin typeface="Georgia" panose="02040502050405020303" pitchFamily="18" charset="0"/>
              </a:rPr>
              <a:t>Passports, money and GHIC card.</a:t>
            </a:r>
          </a:p>
          <a:p>
            <a:pPr eaLnBrk="1" hangingPunct="1"/>
            <a:r>
              <a:rPr lang="en-GB" altLang="en-US" b="0" dirty="0">
                <a:solidFill>
                  <a:srgbClr val="660033"/>
                </a:solidFill>
                <a:latin typeface="Georgia" panose="02040502050405020303" pitchFamily="18" charset="0"/>
              </a:rPr>
              <a:t>(Please send copies of your passport and GHIC card to the school office asap if you have not already done so!)</a:t>
            </a:r>
            <a:endParaRPr lang="en-GB" altLang="en-US" b="0" dirty="0">
              <a:solidFill>
                <a:srgbClr val="003663"/>
              </a:solidFill>
              <a:latin typeface="Georgia" panose="02040502050405020303" pitchFamily="18" charset="0"/>
            </a:endParaRPr>
          </a:p>
          <a:p>
            <a:pPr eaLnBrk="1" hangingPunct="1"/>
            <a:endParaRPr lang="en-GB" altLang="en-US" b="0" dirty="0">
              <a:solidFill>
                <a:srgbClr val="003663"/>
              </a:solidFill>
              <a:latin typeface="Georgia" panose="02040502050405020303" pitchFamily="18" charset="0"/>
            </a:endParaRPr>
          </a:p>
          <a:p>
            <a:pPr eaLnBrk="1" hangingPunct="1"/>
            <a:r>
              <a:rPr lang="en-US" altLang="en-US" b="0" dirty="0">
                <a:solidFill>
                  <a:srgbClr val="003663"/>
                </a:solidFill>
                <a:latin typeface="Georgia" panose="02040502050405020303" pitchFamily="18" charset="0"/>
              </a:rPr>
              <a:t>Drop your child off at school at </a:t>
            </a:r>
            <a:r>
              <a:rPr lang="en-US" altLang="en-US" sz="2000" u="sng" dirty="0">
                <a:solidFill>
                  <a:srgbClr val="003663"/>
                </a:solidFill>
                <a:latin typeface="Georgia" panose="02040502050405020303" pitchFamily="18" charset="0"/>
              </a:rPr>
              <a:t>3.30am on 26/06/23</a:t>
            </a:r>
            <a:r>
              <a:rPr lang="en-US" altLang="en-US" b="0" dirty="0">
                <a:solidFill>
                  <a:srgbClr val="003663"/>
                </a:solidFill>
                <a:latin typeface="Georgia" panose="02040502050405020303" pitchFamily="18" charset="0"/>
              </a:rPr>
              <a:t>.</a:t>
            </a:r>
          </a:p>
          <a:p>
            <a:pPr eaLnBrk="1" hangingPunct="1"/>
            <a:endParaRPr lang="en-US" altLang="en-US" b="0" dirty="0">
              <a:solidFill>
                <a:srgbClr val="003663"/>
              </a:solidFill>
              <a:latin typeface="Georgia" panose="02040502050405020303" pitchFamily="18" charset="0"/>
            </a:endParaRPr>
          </a:p>
          <a:p>
            <a:pPr eaLnBrk="1" hangingPunct="1"/>
            <a:r>
              <a:rPr lang="en-US" altLang="en-US" b="0" dirty="0">
                <a:solidFill>
                  <a:srgbClr val="003663"/>
                </a:solidFill>
                <a:latin typeface="Georgia" panose="02040502050405020303" pitchFamily="18" charset="0"/>
              </a:rPr>
              <a:t>Collect your child at approx. 9.30pm on 30/06/23.</a:t>
            </a:r>
            <a:r>
              <a:rPr lang="en-US" altLang="en-US" dirty="0">
                <a:solidFill>
                  <a:srgbClr val="003663"/>
                </a:solidFill>
                <a:latin typeface="Georgia" panose="02040502050405020303" pitchFamily="18" charset="0"/>
              </a:rPr>
              <a:t> </a:t>
            </a:r>
          </a:p>
          <a:p>
            <a:pPr eaLnBrk="1" hangingPunct="1"/>
            <a:endParaRPr lang="en-GB" altLang="en-US" dirty="0">
              <a:solidFill>
                <a:srgbClr val="003663"/>
              </a:solidFill>
              <a:latin typeface="Georgia" panose="02040502050405020303" pitchFamily="18" charset="0"/>
            </a:endParaRPr>
          </a:p>
          <a:p>
            <a:pPr eaLnBrk="1" hangingPunct="1"/>
            <a:r>
              <a:rPr lang="en-GB" altLang="en-US" b="0" dirty="0">
                <a:solidFill>
                  <a:srgbClr val="003663"/>
                </a:solidFill>
                <a:latin typeface="Georgia" panose="02040502050405020303" pitchFamily="18" charset="0"/>
              </a:rPr>
              <a:t>If you have any questions or emergencies whilst your child is away, please call the school office or, out of </a:t>
            </a:r>
            <a:r>
              <a:rPr lang="en-GB" altLang="en-US" b="0" dirty="0">
                <a:solidFill>
                  <a:schemeClr val="accent6">
                    <a:lumMod val="50000"/>
                  </a:schemeClr>
                </a:solidFill>
                <a:latin typeface="Georgia" panose="02040502050405020303" pitchFamily="18" charset="0"/>
              </a:rPr>
              <a:t>hours, call Mr Stevens on the emergency phone.  The number for this will be sent out via parentmail nearer the time.</a:t>
            </a:r>
            <a:endParaRPr lang="en-US" altLang="en-US" b="0" dirty="0">
              <a:solidFill>
                <a:schemeClr val="accent6">
                  <a:lumMod val="50000"/>
                </a:schemeClr>
              </a:solidFill>
              <a:latin typeface="Georgia" panose="02040502050405020303"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22531" name="AutoShape 7"/>
          <p:cNvSpPr>
            <a:spLocks noChangeArrowheads="1"/>
          </p:cNvSpPr>
          <p:nvPr/>
        </p:nvSpPr>
        <p:spPr bwMode="auto">
          <a:xfrm>
            <a:off x="-120650" y="5518150"/>
            <a:ext cx="4681538" cy="863600"/>
          </a:xfrm>
          <a:prstGeom prst="roundRect">
            <a:avLst>
              <a:gd name="adj" fmla="val 1292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22532" name="Text Box 8"/>
          <p:cNvSpPr txBox="1">
            <a:spLocks noChangeArrowheads="1"/>
          </p:cNvSpPr>
          <p:nvPr/>
        </p:nvSpPr>
        <p:spPr bwMode="auto">
          <a:xfrm>
            <a:off x="344488" y="5586413"/>
            <a:ext cx="50403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en-US" sz="3600" i="1">
                <a:solidFill>
                  <a:srgbClr val="003663"/>
                </a:solidFill>
                <a:latin typeface="Georgia" panose="02040502050405020303" pitchFamily="18" charset="0"/>
              </a:rPr>
              <a:t>Any questions?</a:t>
            </a:r>
            <a:endParaRPr lang="en-US" altLang="en-US" sz="3600">
              <a:solidFill>
                <a:srgbClr val="003663"/>
              </a:solidFill>
              <a:latin typeface="Georgia" panose="020405020504050203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5123" name="AutoShape 34"/>
          <p:cNvSpPr>
            <a:spLocks noChangeArrowheads="1"/>
          </p:cNvSpPr>
          <p:nvPr/>
        </p:nvSpPr>
        <p:spPr bwMode="auto">
          <a:xfrm>
            <a:off x="1403350" y="569913"/>
            <a:ext cx="1282700" cy="771525"/>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5124" name="Text Box 35"/>
          <p:cNvSpPr txBox="1">
            <a:spLocks noChangeArrowheads="1"/>
          </p:cNvSpPr>
          <p:nvPr/>
        </p:nvSpPr>
        <p:spPr bwMode="auto">
          <a:xfrm>
            <a:off x="1533525" y="620713"/>
            <a:ext cx="1028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Tour basics</a:t>
            </a:r>
            <a:endParaRPr lang="en-US" altLang="en-US">
              <a:solidFill>
                <a:srgbClr val="003663"/>
              </a:solidFill>
              <a:latin typeface="Georgia" panose="02040502050405020303" pitchFamily="18" charset="0"/>
            </a:endParaRPr>
          </a:p>
        </p:txBody>
      </p:sp>
      <p:sp>
        <p:nvSpPr>
          <p:cNvPr id="5125" name="AutoShape 48"/>
          <p:cNvSpPr>
            <a:spLocks noChangeArrowheads="1"/>
          </p:cNvSpPr>
          <p:nvPr/>
        </p:nvSpPr>
        <p:spPr bwMode="auto">
          <a:xfrm>
            <a:off x="755576" y="1556792"/>
            <a:ext cx="7734300" cy="3327400"/>
          </a:xfrm>
          <a:prstGeom prst="roundRect">
            <a:avLst>
              <a:gd name="adj" fmla="val 4069"/>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5126" name="Text Box 51"/>
          <p:cNvSpPr txBox="1">
            <a:spLocks noChangeArrowheads="1"/>
          </p:cNvSpPr>
          <p:nvPr/>
        </p:nvSpPr>
        <p:spPr bwMode="auto">
          <a:xfrm>
            <a:off x="1014338" y="1715542"/>
            <a:ext cx="7302500" cy="3177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dirty="0">
                <a:solidFill>
                  <a:srgbClr val="003663"/>
                </a:solidFill>
                <a:latin typeface="Georgia" panose="02040502050405020303" pitchFamily="18" charset="0"/>
              </a:rPr>
              <a:t>Getting there</a:t>
            </a:r>
          </a:p>
          <a:p>
            <a:pPr eaLnBrk="1" hangingPunct="1"/>
            <a:endParaRPr lang="en-US" altLang="en-US" sz="1050" dirty="0">
              <a:solidFill>
                <a:srgbClr val="003663"/>
              </a:solidFill>
              <a:latin typeface="Georgia" panose="02040502050405020303" pitchFamily="18" charset="0"/>
            </a:endParaRPr>
          </a:p>
          <a:p>
            <a:pPr eaLnBrk="1" hangingPunct="1"/>
            <a:r>
              <a:rPr lang="en-US" altLang="en-US" b="0" dirty="0">
                <a:solidFill>
                  <a:srgbClr val="003663"/>
                </a:solidFill>
                <a:latin typeface="Georgia" panose="02040502050405020303" pitchFamily="18" charset="0"/>
              </a:rPr>
              <a:t>We will depart from Cranborne Middle School by coach on </a:t>
            </a:r>
          </a:p>
          <a:p>
            <a:pPr eaLnBrk="1" hangingPunct="1"/>
            <a:r>
              <a:rPr lang="en-US" altLang="en-US" b="0" dirty="0">
                <a:solidFill>
                  <a:srgbClr val="003663"/>
                </a:solidFill>
                <a:latin typeface="Georgia" panose="02040502050405020303" pitchFamily="18" charset="0"/>
              </a:rPr>
              <a:t>Monday 26</a:t>
            </a:r>
            <a:r>
              <a:rPr lang="en-US" altLang="en-US" b="0" baseline="30000" dirty="0">
                <a:solidFill>
                  <a:srgbClr val="003663"/>
                </a:solidFill>
                <a:latin typeface="Georgia" panose="02040502050405020303" pitchFamily="18" charset="0"/>
              </a:rPr>
              <a:t>th</a:t>
            </a:r>
            <a:r>
              <a:rPr lang="en-US" altLang="en-US" b="0" dirty="0">
                <a:solidFill>
                  <a:srgbClr val="003663"/>
                </a:solidFill>
                <a:latin typeface="Georgia" panose="02040502050405020303" pitchFamily="18" charset="0"/>
              </a:rPr>
              <a:t> June at </a:t>
            </a:r>
            <a:r>
              <a:rPr lang="en-US" altLang="en-US" u="sng" dirty="0">
                <a:solidFill>
                  <a:srgbClr val="003663"/>
                </a:solidFill>
                <a:latin typeface="Georgia" panose="02040502050405020303" pitchFamily="18" charset="0"/>
              </a:rPr>
              <a:t>4am</a:t>
            </a:r>
            <a:r>
              <a:rPr lang="en-US" altLang="en-US" b="0" dirty="0">
                <a:solidFill>
                  <a:srgbClr val="003663"/>
                </a:solidFill>
                <a:latin typeface="Georgia" panose="02040502050405020303" pitchFamily="18" charset="0"/>
              </a:rPr>
              <a:t> and will arrive in Dover at </a:t>
            </a:r>
            <a:r>
              <a:rPr lang="en-US" altLang="en-US" b="0" dirty="0" err="1">
                <a:solidFill>
                  <a:srgbClr val="003663"/>
                </a:solidFill>
                <a:latin typeface="Georgia" panose="02040502050405020303" pitchFamily="18" charset="0"/>
              </a:rPr>
              <a:t>approx</a:t>
            </a:r>
            <a:r>
              <a:rPr lang="en-US" altLang="en-US" b="0" dirty="0">
                <a:solidFill>
                  <a:srgbClr val="003663"/>
                </a:solidFill>
                <a:latin typeface="Georgia" panose="02040502050405020303" pitchFamily="18" charset="0"/>
              </a:rPr>
              <a:t> 8am </a:t>
            </a:r>
          </a:p>
          <a:p>
            <a:pPr eaLnBrk="1" hangingPunct="1"/>
            <a:r>
              <a:rPr lang="en-US" altLang="en-US" b="0" dirty="0">
                <a:solidFill>
                  <a:srgbClr val="003663"/>
                </a:solidFill>
                <a:latin typeface="Georgia" panose="02040502050405020303" pitchFamily="18" charset="0"/>
              </a:rPr>
              <a:t>for a 10am ferry.  </a:t>
            </a:r>
          </a:p>
          <a:p>
            <a:pPr eaLnBrk="1" hangingPunct="1"/>
            <a:r>
              <a:rPr lang="en-US" altLang="en-US" b="0" dirty="0">
                <a:solidFill>
                  <a:srgbClr val="E11931"/>
                </a:solidFill>
                <a:latin typeface="Georgia" panose="02040502050405020303" pitchFamily="18" charset="0"/>
              </a:rPr>
              <a:t>Please drop your child off at school at 3.30am for a 4am departure.</a:t>
            </a:r>
          </a:p>
          <a:p>
            <a:pPr eaLnBrk="1" hangingPunct="1"/>
            <a:endParaRPr lang="en-US" altLang="en-US" b="0" dirty="0">
              <a:solidFill>
                <a:srgbClr val="E11931"/>
              </a:solidFill>
              <a:latin typeface="Georgia" panose="02040502050405020303" pitchFamily="18" charset="0"/>
            </a:endParaRPr>
          </a:p>
          <a:p>
            <a:pPr eaLnBrk="1" hangingPunct="1"/>
            <a:r>
              <a:rPr lang="en-US" altLang="en-US" dirty="0">
                <a:solidFill>
                  <a:srgbClr val="003663"/>
                </a:solidFill>
                <a:latin typeface="Georgia" panose="02040502050405020303" pitchFamily="18" charset="0"/>
              </a:rPr>
              <a:t>Returning home </a:t>
            </a:r>
          </a:p>
          <a:p>
            <a:pPr eaLnBrk="1" hangingPunct="1"/>
            <a:endParaRPr lang="en-US" altLang="en-US" sz="1000" dirty="0">
              <a:solidFill>
                <a:srgbClr val="003663"/>
              </a:solidFill>
              <a:latin typeface="Georgia" panose="02040502050405020303" pitchFamily="18" charset="0"/>
            </a:endParaRPr>
          </a:p>
          <a:p>
            <a:pPr eaLnBrk="1" hangingPunct="1"/>
            <a:r>
              <a:rPr lang="en-US" altLang="en-US" b="0" dirty="0">
                <a:solidFill>
                  <a:srgbClr val="003663"/>
                </a:solidFill>
                <a:latin typeface="Georgia" panose="02040502050405020303" pitchFamily="18" charset="0"/>
              </a:rPr>
              <a:t>We will leave Calais at 3pm (local time) on Friday 30</a:t>
            </a:r>
            <a:r>
              <a:rPr lang="en-US" altLang="en-US" b="0" baseline="30000" dirty="0">
                <a:solidFill>
                  <a:srgbClr val="003663"/>
                </a:solidFill>
                <a:latin typeface="Georgia" panose="02040502050405020303" pitchFamily="18" charset="0"/>
              </a:rPr>
              <a:t>th</a:t>
            </a:r>
            <a:r>
              <a:rPr lang="en-US" altLang="en-US" b="0" dirty="0">
                <a:solidFill>
                  <a:srgbClr val="003663"/>
                </a:solidFill>
                <a:latin typeface="Georgia" panose="02040502050405020303" pitchFamily="18" charset="0"/>
              </a:rPr>
              <a:t> June </a:t>
            </a:r>
          </a:p>
          <a:p>
            <a:pPr eaLnBrk="1" hangingPunct="1"/>
            <a:r>
              <a:rPr lang="en-US" altLang="en-US" b="0" dirty="0">
                <a:solidFill>
                  <a:srgbClr val="003663"/>
                </a:solidFill>
                <a:latin typeface="Georgia" panose="02040502050405020303" pitchFamily="18" charset="0"/>
              </a:rPr>
              <a:t>and arrive home at approx. 9.30pm.  </a:t>
            </a:r>
          </a:p>
          <a:p>
            <a:pPr eaLnBrk="1" hangingPunct="1"/>
            <a:r>
              <a:rPr lang="en-US" altLang="en-US" b="0" dirty="0">
                <a:solidFill>
                  <a:srgbClr val="E11931"/>
                </a:solidFill>
                <a:latin typeface="Georgia" panose="02040502050405020303" pitchFamily="18" charset="0"/>
              </a:rPr>
              <a:t>Please collect your child at school at approx. 9.30pm.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6147" name="AutoShape 5"/>
          <p:cNvSpPr>
            <a:spLocks noChangeArrowheads="1"/>
          </p:cNvSpPr>
          <p:nvPr/>
        </p:nvSpPr>
        <p:spPr bwMode="auto">
          <a:xfrm>
            <a:off x="1403350" y="569913"/>
            <a:ext cx="1282700" cy="771525"/>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6148" name="Text Box 6"/>
          <p:cNvSpPr txBox="1">
            <a:spLocks noChangeArrowheads="1"/>
          </p:cNvSpPr>
          <p:nvPr/>
        </p:nvSpPr>
        <p:spPr bwMode="auto">
          <a:xfrm>
            <a:off x="1533525" y="620713"/>
            <a:ext cx="1028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Tour basics</a:t>
            </a:r>
            <a:endParaRPr lang="en-US" altLang="en-US">
              <a:solidFill>
                <a:srgbClr val="003663"/>
              </a:solidFill>
              <a:latin typeface="Georgia" panose="02040502050405020303" pitchFamily="18" charset="0"/>
            </a:endParaRPr>
          </a:p>
        </p:txBody>
      </p:sp>
      <p:sp>
        <p:nvSpPr>
          <p:cNvPr id="6149" name="AutoShape 7"/>
          <p:cNvSpPr>
            <a:spLocks noChangeArrowheads="1"/>
          </p:cNvSpPr>
          <p:nvPr/>
        </p:nvSpPr>
        <p:spPr bwMode="auto">
          <a:xfrm>
            <a:off x="482600" y="3356992"/>
            <a:ext cx="5384800" cy="3024758"/>
          </a:xfrm>
          <a:prstGeom prst="roundRect">
            <a:avLst>
              <a:gd name="adj" fmla="val 4069"/>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6150" name="Text Box 10"/>
          <p:cNvSpPr txBox="1">
            <a:spLocks noChangeArrowheads="1"/>
          </p:cNvSpPr>
          <p:nvPr/>
        </p:nvSpPr>
        <p:spPr bwMode="auto">
          <a:xfrm>
            <a:off x="690562" y="3544889"/>
            <a:ext cx="49688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dirty="0">
                <a:solidFill>
                  <a:srgbClr val="003663"/>
                </a:solidFill>
                <a:latin typeface="Georgia" panose="02040502050405020303" pitchFamily="18" charset="0"/>
              </a:rPr>
              <a:t>Our accommodation</a:t>
            </a:r>
          </a:p>
          <a:p>
            <a:pPr eaLnBrk="1" hangingPunct="1"/>
            <a:endParaRPr lang="en-US" altLang="en-US" dirty="0">
              <a:solidFill>
                <a:srgbClr val="003663"/>
              </a:solidFill>
              <a:latin typeface="Georgia" panose="02040502050405020303" pitchFamily="18" charset="0"/>
            </a:endParaRPr>
          </a:p>
          <a:p>
            <a:pPr eaLnBrk="1" hangingPunct="1"/>
            <a:r>
              <a:rPr lang="en-US" altLang="en-US" b="0" dirty="0">
                <a:solidFill>
                  <a:srgbClr val="003663"/>
                </a:solidFill>
                <a:latin typeface="Georgia" panose="02040502050405020303" pitchFamily="18" charset="0"/>
              </a:rPr>
              <a:t>We will stay at </a:t>
            </a:r>
            <a:r>
              <a:rPr lang="fr-FR" altLang="en-US" b="0" dirty="0">
                <a:solidFill>
                  <a:srgbClr val="003663"/>
                </a:solidFill>
                <a:latin typeface="Georgia" panose="02040502050405020303" pitchFamily="18" charset="0"/>
              </a:rPr>
              <a:t>‘</a:t>
            </a:r>
            <a:r>
              <a:rPr lang="fr-FR" altLang="en-US" b="0" dirty="0" err="1">
                <a:solidFill>
                  <a:srgbClr val="003663"/>
                </a:solidFill>
                <a:latin typeface="Georgia" panose="02040502050405020303" pitchFamily="18" charset="0"/>
              </a:rPr>
              <a:t>Premiere</a:t>
            </a:r>
            <a:r>
              <a:rPr lang="fr-FR" altLang="en-US" b="0" dirty="0">
                <a:solidFill>
                  <a:srgbClr val="003663"/>
                </a:solidFill>
                <a:latin typeface="Georgia" panose="02040502050405020303" pitchFamily="18" charset="0"/>
              </a:rPr>
              <a:t> Classe Roissy CDG - Paris Nord 2’</a:t>
            </a:r>
            <a:r>
              <a:rPr lang="en-US" altLang="en-US" b="0" dirty="0">
                <a:solidFill>
                  <a:srgbClr val="003663"/>
                </a:solidFill>
                <a:latin typeface="Georgia" panose="02040502050405020303" pitchFamily="18" charset="0"/>
              </a:rPr>
              <a:t> in Paris for 4 nights.</a:t>
            </a:r>
          </a:p>
          <a:p>
            <a:pPr eaLnBrk="1" hangingPunct="1"/>
            <a:endParaRPr lang="en-US" altLang="en-US" b="0" dirty="0">
              <a:solidFill>
                <a:srgbClr val="003663"/>
              </a:solidFill>
              <a:latin typeface="Georgia" panose="02040502050405020303" pitchFamily="18" charset="0"/>
            </a:endParaRPr>
          </a:p>
          <a:p>
            <a:pPr eaLnBrk="1" hangingPunct="1"/>
            <a:r>
              <a:rPr lang="en-US" altLang="en-US" b="0" dirty="0">
                <a:solidFill>
                  <a:srgbClr val="003663"/>
                </a:solidFill>
                <a:latin typeface="Georgia" panose="02040502050405020303" pitchFamily="18" charset="0"/>
              </a:rPr>
              <a:t>Pupils will be staying in a mix of twin and triple rooms, groupings will be </a:t>
            </a:r>
            <a:r>
              <a:rPr lang="en-US" altLang="en-US" b="0" dirty="0" err="1">
                <a:solidFill>
                  <a:srgbClr val="003663"/>
                </a:solidFill>
                <a:latin typeface="Georgia" panose="02040502050405020303" pitchFamily="18" charset="0"/>
              </a:rPr>
              <a:t>organised</a:t>
            </a:r>
            <a:r>
              <a:rPr lang="en-US" altLang="en-US" b="0" dirty="0">
                <a:solidFill>
                  <a:srgbClr val="003663"/>
                </a:solidFill>
                <a:latin typeface="Georgia" panose="02040502050405020303" pitchFamily="18" charset="0"/>
              </a:rPr>
              <a:t> and agreed at </a:t>
            </a:r>
            <a:r>
              <a:rPr lang="en-US" altLang="en-US" b="0" dirty="0" smtClean="0">
                <a:solidFill>
                  <a:srgbClr val="003663"/>
                </a:solidFill>
                <a:latin typeface="Georgia" panose="02040502050405020303" pitchFamily="18" charset="0"/>
              </a:rPr>
              <a:t>school…</a:t>
            </a:r>
            <a:endParaRPr lang="en-US" altLang="en-US" b="0" dirty="0">
              <a:solidFill>
                <a:srgbClr val="003663"/>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7171" name="AutoShape 5"/>
          <p:cNvSpPr>
            <a:spLocks noChangeArrowheads="1"/>
          </p:cNvSpPr>
          <p:nvPr/>
        </p:nvSpPr>
        <p:spPr bwMode="auto">
          <a:xfrm>
            <a:off x="1403350" y="569913"/>
            <a:ext cx="1282700" cy="771525"/>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7172" name="Text Box 6"/>
          <p:cNvSpPr txBox="1">
            <a:spLocks noChangeArrowheads="1"/>
          </p:cNvSpPr>
          <p:nvPr/>
        </p:nvSpPr>
        <p:spPr bwMode="auto">
          <a:xfrm>
            <a:off x="1533525" y="620713"/>
            <a:ext cx="1028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Tour basics</a:t>
            </a:r>
            <a:endParaRPr lang="en-US" altLang="en-US">
              <a:solidFill>
                <a:srgbClr val="003663"/>
              </a:solidFill>
              <a:latin typeface="Georgia" panose="02040502050405020303" pitchFamily="18" charset="0"/>
            </a:endParaRPr>
          </a:p>
        </p:txBody>
      </p:sp>
      <p:sp>
        <p:nvSpPr>
          <p:cNvPr id="7173" name="AutoShape 7"/>
          <p:cNvSpPr>
            <a:spLocks noChangeArrowheads="1"/>
          </p:cNvSpPr>
          <p:nvPr/>
        </p:nvSpPr>
        <p:spPr bwMode="auto">
          <a:xfrm>
            <a:off x="482600" y="2780929"/>
            <a:ext cx="8280400" cy="3456360"/>
          </a:xfrm>
          <a:prstGeom prst="roundRect">
            <a:avLst>
              <a:gd name="adj" fmla="val 4069"/>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7174" name="Text Box 8"/>
          <p:cNvSpPr txBox="1">
            <a:spLocks noChangeArrowheads="1"/>
          </p:cNvSpPr>
          <p:nvPr/>
        </p:nvSpPr>
        <p:spPr bwMode="auto">
          <a:xfrm>
            <a:off x="698500" y="3018886"/>
            <a:ext cx="7848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dirty="0">
                <a:solidFill>
                  <a:srgbClr val="003663"/>
                </a:solidFill>
                <a:latin typeface="Georgia" panose="02040502050405020303" pitchFamily="18" charset="0"/>
              </a:rPr>
              <a:t>Meal arrangements</a:t>
            </a:r>
          </a:p>
          <a:p>
            <a:pPr eaLnBrk="1" hangingPunct="1"/>
            <a:endParaRPr lang="en-US" altLang="en-US" dirty="0">
              <a:solidFill>
                <a:srgbClr val="003663"/>
              </a:solidFill>
              <a:latin typeface="Georgia" panose="02040502050405020303" pitchFamily="18" charset="0"/>
            </a:endParaRPr>
          </a:p>
          <a:p>
            <a:pPr eaLnBrk="1" hangingPunct="1"/>
            <a:r>
              <a:rPr lang="en-US" altLang="en-US" b="0" dirty="0">
                <a:solidFill>
                  <a:srgbClr val="003663"/>
                </a:solidFill>
                <a:latin typeface="Georgia" panose="02040502050405020303" pitchFamily="18" charset="0"/>
              </a:rPr>
              <a:t>Breakfast will be at the hotel each morning.</a:t>
            </a:r>
          </a:p>
          <a:p>
            <a:pPr eaLnBrk="1" hangingPunct="1"/>
            <a:r>
              <a:rPr lang="en-US" altLang="en-US" b="0" dirty="0">
                <a:solidFill>
                  <a:srgbClr val="003663"/>
                </a:solidFill>
                <a:latin typeface="Georgia" panose="02040502050405020303" pitchFamily="18" charset="0"/>
              </a:rPr>
              <a:t>Lunches and dinners will be a mix of provided packed-lunches, pre-booked restaurants and own choice for dinner for the day of Disney.</a:t>
            </a:r>
          </a:p>
          <a:p>
            <a:pPr eaLnBrk="1" hangingPunct="1"/>
            <a:endParaRPr lang="en-US" altLang="en-US" b="0" dirty="0">
              <a:solidFill>
                <a:srgbClr val="003663"/>
              </a:solidFill>
              <a:latin typeface="Georgia" panose="02040502050405020303" pitchFamily="18" charset="0"/>
            </a:endParaRPr>
          </a:p>
          <a:p>
            <a:pPr eaLnBrk="1" hangingPunct="1"/>
            <a:r>
              <a:rPr lang="en-US" altLang="en-US" b="0" dirty="0">
                <a:solidFill>
                  <a:srgbClr val="003663"/>
                </a:solidFill>
                <a:latin typeface="Georgia" panose="02040502050405020303" pitchFamily="18" charset="0"/>
              </a:rPr>
              <a:t>Restaurant meals will either be buffets, or pupils have been asked to pre-select their menu choices, so that they are happy with their selections.</a:t>
            </a:r>
          </a:p>
          <a:p>
            <a:pPr eaLnBrk="1" hangingPunct="1"/>
            <a:endParaRPr lang="en-US" altLang="en-US" b="0" dirty="0">
              <a:solidFill>
                <a:srgbClr val="003663"/>
              </a:solidFill>
              <a:latin typeface="Georgia" panose="02040502050405020303" pitchFamily="18" charset="0"/>
            </a:endParaRPr>
          </a:p>
          <a:p>
            <a:pPr eaLnBrk="1" hangingPunct="1"/>
            <a:r>
              <a:rPr lang="en-US" altLang="en-US" b="0" dirty="0">
                <a:solidFill>
                  <a:srgbClr val="003663"/>
                </a:solidFill>
                <a:latin typeface="Georgia" panose="02040502050405020303" pitchFamily="18" charset="0"/>
              </a:rPr>
              <a:t>All sites cater for vegetarian, vegan and allergen-free requirements.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8195" name="AutoShape 3"/>
          <p:cNvSpPr>
            <a:spLocks noChangeArrowheads="1"/>
          </p:cNvSpPr>
          <p:nvPr/>
        </p:nvSpPr>
        <p:spPr bwMode="auto">
          <a:xfrm>
            <a:off x="1403350" y="569913"/>
            <a:ext cx="1282700" cy="771525"/>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8196" name="Text Box 4"/>
          <p:cNvSpPr txBox="1">
            <a:spLocks noChangeArrowheads="1"/>
          </p:cNvSpPr>
          <p:nvPr/>
        </p:nvSpPr>
        <p:spPr bwMode="auto">
          <a:xfrm>
            <a:off x="1533525" y="620713"/>
            <a:ext cx="1028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Tour basics</a:t>
            </a:r>
            <a:endParaRPr lang="en-US" altLang="en-US">
              <a:solidFill>
                <a:srgbClr val="003663"/>
              </a:solidFill>
              <a:latin typeface="Georgia" panose="02040502050405020303" pitchFamily="18" charset="0"/>
            </a:endParaRPr>
          </a:p>
        </p:txBody>
      </p:sp>
      <p:sp>
        <p:nvSpPr>
          <p:cNvPr id="8197" name="AutoShape 5"/>
          <p:cNvSpPr>
            <a:spLocks noChangeArrowheads="1"/>
          </p:cNvSpPr>
          <p:nvPr/>
        </p:nvSpPr>
        <p:spPr bwMode="auto">
          <a:xfrm>
            <a:off x="539552" y="1628800"/>
            <a:ext cx="6739285" cy="4608512"/>
          </a:xfrm>
          <a:prstGeom prst="roundRect">
            <a:avLst>
              <a:gd name="adj" fmla="val 4069"/>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8198" name="Text Box 7"/>
          <p:cNvSpPr txBox="1">
            <a:spLocks noChangeArrowheads="1"/>
          </p:cNvSpPr>
          <p:nvPr/>
        </p:nvSpPr>
        <p:spPr bwMode="auto">
          <a:xfrm>
            <a:off x="711153" y="1772816"/>
            <a:ext cx="6480720" cy="43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tx1"/>
                </a:solidFill>
                <a:latin typeface="Arial" panose="020B0604020202020204" pitchFamily="34" charset="0"/>
              </a:defRPr>
            </a:lvl1pPr>
            <a:lvl2pPr marL="800100" indent="-342900">
              <a:defRPr b="1">
                <a:solidFill>
                  <a:schemeClr val="tx1"/>
                </a:solidFill>
                <a:latin typeface="Arial" panose="020B0604020202020204" pitchFamily="34" charset="0"/>
              </a:defRPr>
            </a:lvl2pPr>
            <a:lvl3pPr marL="1257300" indent="-342900">
              <a:defRPr b="1">
                <a:solidFill>
                  <a:schemeClr val="tx1"/>
                </a:solidFill>
                <a:latin typeface="Arial" panose="020B0604020202020204" pitchFamily="34" charset="0"/>
              </a:defRPr>
            </a:lvl3pPr>
            <a:lvl4pPr marL="1714500" indent="-342900">
              <a:defRPr b="1">
                <a:solidFill>
                  <a:schemeClr val="tx1"/>
                </a:solidFill>
                <a:latin typeface="Arial" panose="020B0604020202020204" pitchFamily="34" charset="0"/>
              </a:defRPr>
            </a:lvl4pPr>
            <a:lvl5pPr marL="2171700" indent="-342900">
              <a:defRPr b="1">
                <a:solidFill>
                  <a:schemeClr val="tx1"/>
                </a:solidFill>
                <a:latin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dirty="0">
                <a:solidFill>
                  <a:srgbClr val="003663"/>
                </a:solidFill>
                <a:latin typeface="Georgia" panose="02040502050405020303" pitchFamily="18" charset="0"/>
              </a:rPr>
              <a:t>Travel tips – money</a:t>
            </a:r>
          </a:p>
          <a:p>
            <a:pPr eaLnBrk="1" hangingPunct="1"/>
            <a:endParaRPr lang="en-US" altLang="en-US" dirty="0">
              <a:solidFill>
                <a:srgbClr val="003663"/>
              </a:solidFill>
              <a:latin typeface="Georgia" panose="02040502050405020303" pitchFamily="18" charset="0"/>
            </a:endParaRPr>
          </a:p>
          <a:p>
            <a:pPr eaLnBrk="1" hangingPunct="1"/>
            <a:r>
              <a:rPr lang="en-US" altLang="en-US" b="0" dirty="0">
                <a:solidFill>
                  <a:srgbClr val="003663"/>
                </a:solidFill>
                <a:latin typeface="Georgia" panose="02040502050405020303" pitchFamily="18" charset="0"/>
              </a:rPr>
              <a:t> The currency in Paris is the </a:t>
            </a:r>
            <a:r>
              <a:rPr lang="en-US" altLang="en-US" b="0" dirty="0" smtClean="0">
                <a:solidFill>
                  <a:srgbClr val="003663"/>
                </a:solidFill>
                <a:latin typeface="Georgia" panose="02040502050405020303" pitchFamily="18" charset="0"/>
              </a:rPr>
              <a:t>euro…</a:t>
            </a:r>
            <a:endParaRPr lang="en-US" altLang="en-US" b="0" dirty="0">
              <a:solidFill>
                <a:srgbClr val="003663"/>
              </a:solidFill>
              <a:latin typeface="Georgia" panose="02040502050405020303" pitchFamily="18" charset="0"/>
            </a:endParaRPr>
          </a:p>
          <a:p>
            <a:pPr eaLnBrk="1" hangingPunct="1"/>
            <a:endParaRPr lang="en-US" altLang="en-US" sz="700" b="0" dirty="0">
              <a:solidFill>
                <a:srgbClr val="003663"/>
              </a:solidFill>
              <a:latin typeface="Georgia" panose="02040502050405020303" pitchFamily="18" charset="0"/>
            </a:endParaRPr>
          </a:p>
          <a:p>
            <a:pPr eaLnBrk="1" hangingPunct="1"/>
            <a:r>
              <a:rPr lang="en-US" altLang="en-US" b="0" dirty="0">
                <a:solidFill>
                  <a:srgbClr val="003663"/>
                </a:solidFill>
                <a:latin typeface="Georgia" panose="02040502050405020303" pitchFamily="18" charset="0"/>
              </a:rPr>
              <a:t>Pupils will have the opportunity, if they so desire, to purchase items in the shops at Disney on Thursday and also in the little shops on the Rue Mouffetard during our time visiting there.</a:t>
            </a:r>
          </a:p>
          <a:p>
            <a:pPr eaLnBrk="1" hangingPunct="1"/>
            <a:r>
              <a:rPr lang="en-US" altLang="en-US" b="0" dirty="0">
                <a:solidFill>
                  <a:srgbClr val="003663"/>
                </a:solidFill>
                <a:latin typeface="Georgia" panose="02040502050405020303" pitchFamily="18" charset="0"/>
              </a:rPr>
              <a:t>We may </a:t>
            </a:r>
            <a:r>
              <a:rPr lang="en-US" altLang="en-US" b="0" dirty="0" smtClean="0">
                <a:solidFill>
                  <a:srgbClr val="003663"/>
                </a:solidFill>
                <a:latin typeface="Georgia" panose="02040502050405020303" pitchFamily="18" charset="0"/>
              </a:rPr>
              <a:t>also have </a:t>
            </a:r>
            <a:r>
              <a:rPr lang="en-US" altLang="en-US" b="0" dirty="0">
                <a:solidFill>
                  <a:srgbClr val="003663"/>
                </a:solidFill>
                <a:latin typeface="Georgia" panose="02040502050405020303" pitchFamily="18" charset="0"/>
              </a:rPr>
              <a:t>the opportunity to visit a nearby French supermarket, where they will be able to buy snacks, etc.</a:t>
            </a:r>
          </a:p>
          <a:p>
            <a:pPr eaLnBrk="1" hangingPunct="1"/>
            <a:endParaRPr lang="en-US" altLang="en-US" b="0" dirty="0">
              <a:solidFill>
                <a:srgbClr val="002060"/>
              </a:solidFill>
              <a:latin typeface="Georgia" panose="02040502050405020303" pitchFamily="18" charset="0"/>
            </a:endParaRPr>
          </a:p>
          <a:p>
            <a:pPr eaLnBrk="1" hangingPunct="1"/>
            <a:r>
              <a:rPr lang="en-US" altLang="en-US" b="0" dirty="0">
                <a:solidFill>
                  <a:srgbClr val="660033"/>
                </a:solidFill>
                <a:latin typeface="Georgia" panose="02040502050405020303" pitchFamily="18" charset="0"/>
              </a:rPr>
              <a:t>When pupils arrive at the coach to depart on Monday morning, they need to hand in £30-£40 in a named envelope</a:t>
            </a:r>
            <a:r>
              <a:rPr lang="en-US" altLang="en-US" b="0" dirty="0">
                <a:solidFill>
                  <a:srgbClr val="002060"/>
                </a:solidFill>
                <a:latin typeface="Georgia" panose="02040502050405020303" pitchFamily="18" charset="0"/>
              </a:rPr>
              <a:t>, which can then be saved for them for the latter half of the week - for dinner and shop purchases during our day at Disney and for snacks etc on the ferry home.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9219" name="AutoShape 3"/>
          <p:cNvSpPr>
            <a:spLocks noChangeArrowheads="1"/>
          </p:cNvSpPr>
          <p:nvPr/>
        </p:nvSpPr>
        <p:spPr bwMode="auto">
          <a:xfrm>
            <a:off x="1403350" y="569913"/>
            <a:ext cx="1282700" cy="771525"/>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9220" name="Text Box 4"/>
          <p:cNvSpPr txBox="1">
            <a:spLocks noChangeArrowheads="1"/>
          </p:cNvSpPr>
          <p:nvPr/>
        </p:nvSpPr>
        <p:spPr bwMode="auto">
          <a:xfrm>
            <a:off x="1533525" y="620713"/>
            <a:ext cx="1028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Tour basics</a:t>
            </a:r>
            <a:endParaRPr lang="en-US" altLang="en-US">
              <a:solidFill>
                <a:srgbClr val="003663"/>
              </a:solidFill>
              <a:latin typeface="Georgia" panose="02040502050405020303" pitchFamily="18" charset="0"/>
            </a:endParaRPr>
          </a:p>
        </p:txBody>
      </p:sp>
      <p:sp>
        <p:nvSpPr>
          <p:cNvPr id="9221" name="AutoShape 5"/>
          <p:cNvSpPr>
            <a:spLocks noChangeArrowheads="1"/>
          </p:cNvSpPr>
          <p:nvPr/>
        </p:nvSpPr>
        <p:spPr bwMode="auto">
          <a:xfrm>
            <a:off x="482600" y="1773238"/>
            <a:ext cx="6609680" cy="4248050"/>
          </a:xfrm>
          <a:prstGeom prst="roundRect">
            <a:avLst>
              <a:gd name="adj" fmla="val 4069"/>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en-US"/>
          </a:p>
        </p:txBody>
      </p:sp>
      <p:sp>
        <p:nvSpPr>
          <p:cNvPr id="9222" name="Text Box 8"/>
          <p:cNvSpPr txBox="1">
            <a:spLocks noChangeArrowheads="1"/>
          </p:cNvSpPr>
          <p:nvPr/>
        </p:nvSpPr>
        <p:spPr bwMode="auto">
          <a:xfrm>
            <a:off x="683419" y="1934317"/>
            <a:ext cx="6208042"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dirty="0">
                <a:solidFill>
                  <a:srgbClr val="003663"/>
                </a:solidFill>
                <a:latin typeface="Georgia" panose="02040502050405020303" pitchFamily="18" charset="0"/>
              </a:rPr>
              <a:t>Travel tips – packing</a:t>
            </a:r>
          </a:p>
          <a:p>
            <a:pPr eaLnBrk="1" hangingPunct="1"/>
            <a:endParaRPr lang="en-US" altLang="en-US" dirty="0">
              <a:solidFill>
                <a:srgbClr val="003663"/>
              </a:solidFill>
              <a:latin typeface="Georgia" panose="02040502050405020303" pitchFamily="18" charset="0"/>
            </a:endParaRPr>
          </a:p>
          <a:p>
            <a:pPr eaLnBrk="1" hangingPunct="1"/>
            <a:r>
              <a:rPr lang="en-US" altLang="en-US" b="0" dirty="0">
                <a:solidFill>
                  <a:srgbClr val="003663"/>
                </a:solidFill>
                <a:latin typeface="Georgia" panose="02040502050405020303" pitchFamily="18" charset="0"/>
              </a:rPr>
              <a:t>The weather in Paris in June is </a:t>
            </a:r>
            <a:r>
              <a:rPr lang="en-US" altLang="en-US" b="0" i="1" dirty="0">
                <a:solidFill>
                  <a:srgbClr val="003663"/>
                </a:solidFill>
                <a:latin typeface="Georgia" panose="02040502050405020303" pitchFamily="18" charset="0"/>
              </a:rPr>
              <a:t>likely</a:t>
            </a:r>
            <a:r>
              <a:rPr lang="en-US" altLang="en-US" b="0" dirty="0">
                <a:solidFill>
                  <a:srgbClr val="003663"/>
                </a:solidFill>
                <a:latin typeface="Georgia" panose="02040502050405020303" pitchFamily="18" charset="0"/>
              </a:rPr>
              <a:t> to be warm and dry!</a:t>
            </a:r>
          </a:p>
          <a:p>
            <a:pPr eaLnBrk="1" hangingPunct="1"/>
            <a:r>
              <a:rPr lang="en-US" altLang="en-US" b="0" dirty="0">
                <a:solidFill>
                  <a:srgbClr val="003663"/>
                </a:solidFill>
                <a:latin typeface="Georgia" panose="02040502050405020303" pitchFamily="18" charset="0"/>
              </a:rPr>
              <a:t>We will be outdoors, indoors and walking as well.  </a:t>
            </a:r>
          </a:p>
          <a:p>
            <a:pPr eaLnBrk="1" hangingPunct="1"/>
            <a:endParaRPr lang="en-US" altLang="en-US" sz="900" b="0" dirty="0">
              <a:solidFill>
                <a:srgbClr val="003663"/>
              </a:solidFill>
              <a:latin typeface="Georgia" panose="02040502050405020303" pitchFamily="18" charset="0"/>
            </a:endParaRPr>
          </a:p>
          <a:p>
            <a:pPr eaLnBrk="1" hangingPunct="1"/>
            <a:r>
              <a:rPr lang="en-US" altLang="en-US" b="0" dirty="0">
                <a:solidFill>
                  <a:srgbClr val="003663"/>
                </a:solidFill>
                <a:latin typeface="Georgia" panose="02040502050405020303" pitchFamily="18" charset="0"/>
              </a:rPr>
              <a:t>As such, we recommend that students pack the following essential items for their tour: </a:t>
            </a:r>
          </a:p>
          <a:p>
            <a:pPr eaLnBrk="1" hangingPunct="1"/>
            <a:r>
              <a:rPr lang="en-US" altLang="en-US" b="0" dirty="0">
                <a:solidFill>
                  <a:srgbClr val="003663"/>
                </a:solidFill>
                <a:latin typeface="Georgia" panose="02040502050405020303" pitchFamily="18" charset="0"/>
              </a:rPr>
              <a:t>- Inhaler / </a:t>
            </a:r>
            <a:r>
              <a:rPr lang="en-US" altLang="en-US" b="0" dirty="0" err="1">
                <a:solidFill>
                  <a:srgbClr val="003663"/>
                </a:solidFill>
                <a:latin typeface="Georgia" panose="02040502050405020303" pitchFamily="18" charset="0"/>
              </a:rPr>
              <a:t>epipen</a:t>
            </a:r>
            <a:r>
              <a:rPr lang="en-US" altLang="en-US" b="0" dirty="0">
                <a:solidFill>
                  <a:srgbClr val="003663"/>
                </a:solidFill>
                <a:latin typeface="Georgia" panose="02040502050405020303" pitchFamily="18" charset="0"/>
              </a:rPr>
              <a:t> </a:t>
            </a:r>
            <a:r>
              <a:rPr lang="en-US" altLang="en-US" sz="1600" b="0" i="1" dirty="0">
                <a:solidFill>
                  <a:srgbClr val="003663"/>
                </a:solidFill>
                <a:latin typeface="Georgia" panose="02040502050405020303" pitchFamily="18" charset="0"/>
              </a:rPr>
              <a:t>(if required)</a:t>
            </a:r>
            <a:r>
              <a:rPr lang="en-US" altLang="en-US" b="0" dirty="0">
                <a:solidFill>
                  <a:srgbClr val="003663"/>
                </a:solidFill>
                <a:latin typeface="Georgia" panose="02040502050405020303" pitchFamily="18" charset="0"/>
              </a:rPr>
              <a:t>.</a:t>
            </a:r>
          </a:p>
          <a:p>
            <a:pPr marL="285750" indent="-285750" eaLnBrk="1" hangingPunct="1">
              <a:buFontTx/>
              <a:buChar char="-"/>
            </a:pPr>
            <a:r>
              <a:rPr lang="en-US" altLang="en-US" b="0" dirty="0">
                <a:solidFill>
                  <a:srgbClr val="002060"/>
                </a:solidFill>
                <a:latin typeface="Georgia" panose="02040502050405020303" pitchFamily="18" charset="0"/>
              </a:rPr>
              <a:t>Sun hat &amp; cream</a:t>
            </a:r>
          </a:p>
          <a:p>
            <a:pPr marL="285750" indent="-285750" eaLnBrk="1" hangingPunct="1">
              <a:buFontTx/>
              <a:buChar char="-"/>
            </a:pPr>
            <a:r>
              <a:rPr lang="en-US" altLang="en-US" b="0" dirty="0">
                <a:solidFill>
                  <a:srgbClr val="002060"/>
                </a:solidFill>
                <a:latin typeface="Georgia" panose="02040502050405020303" pitchFamily="18" charset="0"/>
              </a:rPr>
              <a:t>Light waterproof coat</a:t>
            </a:r>
          </a:p>
          <a:p>
            <a:pPr marL="285750" indent="-285750" eaLnBrk="1" hangingPunct="1">
              <a:buFontTx/>
              <a:buChar char="-"/>
            </a:pPr>
            <a:r>
              <a:rPr lang="en-US" altLang="en-US" b="0" dirty="0">
                <a:solidFill>
                  <a:srgbClr val="002060"/>
                </a:solidFill>
                <a:latin typeface="Georgia" panose="02040502050405020303" pitchFamily="18" charset="0"/>
              </a:rPr>
              <a:t>Comfortable </a:t>
            </a:r>
            <a:r>
              <a:rPr lang="en-US" altLang="en-US" b="0" dirty="0" smtClean="0">
                <a:solidFill>
                  <a:srgbClr val="002060"/>
                </a:solidFill>
                <a:latin typeface="Georgia" panose="02040502050405020303" pitchFamily="18" charset="0"/>
              </a:rPr>
              <a:t>shoes 7 appropriate clothing</a:t>
            </a:r>
            <a:endParaRPr lang="en-US" altLang="en-US" b="0" dirty="0">
              <a:solidFill>
                <a:srgbClr val="002060"/>
              </a:solidFill>
              <a:latin typeface="Georgia" panose="02040502050405020303" pitchFamily="18" charset="0"/>
            </a:endParaRPr>
          </a:p>
          <a:p>
            <a:pPr marL="285750" indent="-285750" eaLnBrk="1" hangingPunct="1">
              <a:buFontTx/>
              <a:buChar char="-"/>
            </a:pPr>
            <a:r>
              <a:rPr lang="en-US" altLang="en-US" b="0" dirty="0">
                <a:solidFill>
                  <a:srgbClr val="002060"/>
                </a:solidFill>
                <a:latin typeface="Georgia" panose="02040502050405020303" pitchFamily="18" charset="0"/>
              </a:rPr>
              <a:t>Small bag with secure pockets for money, etc.</a:t>
            </a:r>
          </a:p>
          <a:p>
            <a:pPr marL="285750" indent="-285750" eaLnBrk="1" hangingPunct="1">
              <a:buFontTx/>
              <a:buChar char="-"/>
            </a:pPr>
            <a:r>
              <a:rPr lang="en-US" altLang="en-US" b="0" dirty="0">
                <a:solidFill>
                  <a:srgbClr val="002060"/>
                </a:solidFill>
                <a:latin typeface="Georgia" panose="02040502050405020303" pitchFamily="18" charset="0"/>
              </a:rPr>
              <a:t>Water bottle!</a:t>
            </a:r>
          </a:p>
          <a:p>
            <a:pPr eaLnBrk="1" hangingPunct="1"/>
            <a:endParaRPr lang="en-US" altLang="en-US" sz="1000" b="0" dirty="0">
              <a:solidFill>
                <a:srgbClr val="002060"/>
              </a:solidFill>
              <a:latin typeface="Georgia" panose="02040502050405020303" pitchFamily="18" charset="0"/>
            </a:endParaRPr>
          </a:p>
          <a:p>
            <a:pPr marL="285750" indent="-285750" eaLnBrk="1" hangingPunct="1">
              <a:buFontTx/>
              <a:buChar char="-"/>
            </a:pPr>
            <a:r>
              <a:rPr lang="en-US" altLang="en-US" b="0" dirty="0">
                <a:solidFill>
                  <a:srgbClr val="002060"/>
                </a:solidFill>
                <a:latin typeface="Georgia" panose="02040502050405020303" pitchFamily="18" charset="0"/>
              </a:rPr>
              <a:t>CMS jumper / hoodie for on the ferry.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Let Us Help Plan Your Perfect School Trip to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 y="-55000"/>
            <a:ext cx="9753600" cy="6912999"/>
          </a:xfrm>
          <a:prstGeom prst="rect">
            <a:avLst/>
          </a:prstGeom>
          <a:noFill/>
          <a:extLst>
            <a:ext uri="{909E8E84-426E-40DD-AFC4-6F175D3DCCD1}">
              <a14:hiddenFill xmlns:a14="http://schemas.microsoft.com/office/drawing/2010/main">
                <a:solidFill>
                  <a:srgbClr val="FFFFFF"/>
                </a:solidFill>
              </a14:hiddenFill>
            </a:ext>
          </a:extLst>
        </p:spPr>
      </p:pic>
      <p:sp>
        <p:nvSpPr>
          <p:cNvPr id="10243" name="AutoShape 15"/>
          <p:cNvSpPr>
            <a:spLocks noChangeArrowheads="1"/>
          </p:cNvSpPr>
          <p:nvPr/>
        </p:nvSpPr>
        <p:spPr bwMode="auto">
          <a:xfrm>
            <a:off x="1042988" y="4975225"/>
            <a:ext cx="1873250" cy="830263"/>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0244" name="Text Box 16"/>
          <p:cNvSpPr txBox="1">
            <a:spLocks noChangeArrowheads="1"/>
          </p:cNvSpPr>
          <p:nvPr/>
        </p:nvSpPr>
        <p:spPr bwMode="auto">
          <a:xfrm>
            <a:off x="1144588" y="5078413"/>
            <a:ext cx="1728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What will we see &amp; do?</a:t>
            </a:r>
            <a:endParaRPr lang="en-US" altLang="en-US">
              <a:solidFill>
                <a:srgbClr val="003663"/>
              </a:solidFill>
              <a:latin typeface="Georgia" panose="02040502050405020303" pitchFamily="18" charset="0"/>
            </a:endParaRPr>
          </a:p>
        </p:txBody>
      </p:sp>
      <p:sp>
        <p:nvSpPr>
          <p:cNvPr id="10245" name="Freeform 19"/>
          <p:cNvSpPr>
            <a:spLocks/>
          </p:cNvSpPr>
          <p:nvPr/>
        </p:nvSpPr>
        <p:spPr bwMode="auto">
          <a:xfrm rot="10282152" flipH="1">
            <a:off x="2397125" y="1325563"/>
            <a:ext cx="266700" cy="1439862"/>
          </a:xfrm>
          <a:custGeom>
            <a:avLst/>
            <a:gdLst>
              <a:gd name="T0" fmla="*/ 88900 w 204"/>
              <a:gd name="T1" fmla="*/ 0 h 907"/>
              <a:gd name="T2" fmla="*/ 30069 w 204"/>
              <a:gd name="T3" fmla="*/ 647700 h 907"/>
              <a:gd name="T4" fmla="*/ 266700 w 204"/>
              <a:gd name="T5" fmla="*/ 1439862 h 907"/>
              <a:gd name="T6" fmla="*/ 0 60000 65536"/>
              <a:gd name="T7" fmla="*/ 0 60000 65536"/>
              <a:gd name="T8" fmla="*/ 0 60000 65536"/>
            </a:gdLst>
            <a:ahLst/>
            <a:cxnLst>
              <a:cxn ang="T6">
                <a:pos x="T0" y="T1"/>
              </a:cxn>
              <a:cxn ang="T7">
                <a:pos x="T2" y="T3"/>
              </a:cxn>
              <a:cxn ang="T8">
                <a:pos x="T4" y="T5"/>
              </a:cxn>
            </a:cxnLst>
            <a:rect l="0" t="0" r="r" b="b"/>
            <a:pathLst>
              <a:path w="204" h="907">
                <a:moveTo>
                  <a:pt x="68" y="0"/>
                </a:moveTo>
                <a:cubicBezTo>
                  <a:pt x="34" y="128"/>
                  <a:pt x="0" y="257"/>
                  <a:pt x="23" y="408"/>
                </a:cubicBezTo>
                <a:cubicBezTo>
                  <a:pt x="46" y="559"/>
                  <a:pt x="125" y="733"/>
                  <a:pt x="204" y="907"/>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Freeform 20"/>
          <p:cNvSpPr>
            <a:spLocks/>
          </p:cNvSpPr>
          <p:nvPr/>
        </p:nvSpPr>
        <p:spPr bwMode="auto">
          <a:xfrm>
            <a:off x="2843213" y="3500438"/>
            <a:ext cx="288925" cy="1512887"/>
          </a:xfrm>
          <a:custGeom>
            <a:avLst/>
            <a:gdLst>
              <a:gd name="T0" fmla="*/ 0 w 212"/>
              <a:gd name="T1" fmla="*/ 0 h 953"/>
              <a:gd name="T2" fmla="*/ 248039 w 212"/>
              <a:gd name="T3" fmla="*/ 576262 h 953"/>
              <a:gd name="T4" fmla="*/ 248039 w 212"/>
              <a:gd name="T5" fmla="*/ 1081087 h 953"/>
              <a:gd name="T6" fmla="*/ 0 w 212"/>
              <a:gd name="T7" fmla="*/ 1512887 h 9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953">
                <a:moveTo>
                  <a:pt x="0" y="0"/>
                </a:moveTo>
                <a:cubicBezTo>
                  <a:pt x="76" y="125"/>
                  <a:pt x="152" y="250"/>
                  <a:pt x="182" y="363"/>
                </a:cubicBezTo>
                <a:cubicBezTo>
                  <a:pt x="212" y="476"/>
                  <a:pt x="212" y="583"/>
                  <a:pt x="182" y="681"/>
                </a:cubicBezTo>
                <a:cubicBezTo>
                  <a:pt x="152" y="779"/>
                  <a:pt x="76" y="866"/>
                  <a:pt x="0" y="953"/>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Freeform 21"/>
          <p:cNvSpPr>
            <a:spLocks/>
          </p:cNvSpPr>
          <p:nvPr/>
        </p:nvSpPr>
        <p:spPr bwMode="auto">
          <a:xfrm>
            <a:off x="2771775" y="5805488"/>
            <a:ext cx="2447925" cy="647700"/>
          </a:xfrm>
          <a:custGeom>
            <a:avLst/>
            <a:gdLst>
              <a:gd name="T0" fmla="*/ 0 w 1542"/>
              <a:gd name="T1" fmla="*/ 0 h 499"/>
              <a:gd name="T2" fmla="*/ 71438 w 1542"/>
              <a:gd name="T3" fmla="*/ 236235 h 499"/>
              <a:gd name="T4" fmla="*/ 431800 w 1542"/>
              <a:gd name="T5" fmla="*/ 529582 h 499"/>
              <a:gd name="T6" fmla="*/ 1295400 w 1542"/>
              <a:gd name="T7" fmla="*/ 647700 h 499"/>
              <a:gd name="T8" fmla="*/ 2447925 w 1542"/>
              <a:gd name="T9" fmla="*/ 529582 h 4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2" h="499">
                <a:moveTo>
                  <a:pt x="0" y="0"/>
                </a:moveTo>
                <a:cubicBezTo>
                  <a:pt x="0" y="57"/>
                  <a:pt x="0" y="114"/>
                  <a:pt x="45" y="182"/>
                </a:cubicBezTo>
                <a:cubicBezTo>
                  <a:pt x="90" y="250"/>
                  <a:pt x="144" y="355"/>
                  <a:pt x="272" y="408"/>
                </a:cubicBezTo>
                <a:cubicBezTo>
                  <a:pt x="400" y="461"/>
                  <a:pt x="604" y="499"/>
                  <a:pt x="816" y="499"/>
                </a:cubicBezTo>
                <a:cubicBezTo>
                  <a:pt x="1028" y="499"/>
                  <a:pt x="1285" y="453"/>
                  <a:pt x="1542" y="408"/>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AutoShape 22"/>
          <p:cNvSpPr>
            <a:spLocks noChangeArrowheads="1"/>
          </p:cNvSpPr>
          <p:nvPr/>
        </p:nvSpPr>
        <p:spPr bwMode="auto">
          <a:xfrm>
            <a:off x="6702425" y="3357563"/>
            <a:ext cx="1614488" cy="804862"/>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0249" name="Text Box 23"/>
          <p:cNvSpPr txBox="1">
            <a:spLocks noChangeArrowheads="1"/>
          </p:cNvSpPr>
          <p:nvPr/>
        </p:nvSpPr>
        <p:spPr bwMode="auto">
          <a:xfrm>
            <a:off x="6689725" y="3436938"/>
            <a:ext cx="1643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We’re on our way!</a:t>
            </a:r>
            <a:endParaRPr lang="en-US" altLang="en-US">
              <a:solidFill>
                <a:srgbClr val="003663"/>
              </a:solidFill>
              <a:latin typeface="Georgia" panose="02040502050405020303" pitchFamily="18" charset="0"/>
            </a:endParaRPr>
          </a:p>
        </p:txBody>
      </p:sp>
      <p:sp>
        <p:nvSpPr>
          <p:cNvPr id="10250" name="Freeform 24"/>
          <p:cNvSpPr>
            <a:spLocks/>
          </p:cNvSpPr>
          <p:nvPr/>
        </p:nvSpPr>
        <p:spPr bwMode="auto">
          <a:xfrm rot="-9172679">
            <a:off x="6450013" y="3954463"/>
            <a:ext cx="141287" cy="1670050"/>
          </a:xfrm>
          <a:custGeom>
            <a:avLst/>
            <a:gdLst>
              <a:gd name="T0" fmla="*/ 0 w 212"/>
              <a:gd name="T1" fmla="*/ 0 h 953"/>
              <a:gd name="T2" fmla="*/ 121294 w 212"/>
              <a:gd name="T3" fmla="*/ 636126 h 953"/>
              <a:gd name="T4" fmla="*/ 121294 w 212"/>
              <a:gd name="T5" fmla="*/ 1193394 h 953"/>
              <a:gd name="T6" fmla="*/ 0 w 212"/>
              <a:gd name="T7" fmla="*/ 1670050 h 9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953">
                <a:moveTo>
                  <a:pt x="0" y="0"/>
                </a:moveTo>
                <a:cubicBezTo>
                  <a:pt x="76" y="125"/>
                  <a:pt x="152" y="250"/>
                  <a:pt x="182" y="363"/>
                </a:cubicBezTo>
                <a:cubicBezTo>
                  <a:pt x="212" y="476"/>
                  <a:pt x="212" y="583"/>
                  <a:pt x="182" y="681"/>
                </a:cubicBezTo>
                <a:cubicBezTo>
                  <a:pt x="152" y="779"/>
                  <a:pt x="76" y="866"/>
                  <a:pt x="0" y="953"/>
                </a:cubicBezTo>
              </a:path>
            </a:pathLst>
          </a:custGeom>
          <a:noFill/>
          <a:ln w="25400" cap="flat">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AutoShape 26"/>
          <p:cNvSpPr>
            <a:spLocks noChangeArrowheads="1"/>
          </p:cNvSpPr>
          <p:nvPr/>
        </p:nvSpPr>
        <p:spPr bwMode="auto">
          <a:xfrm>
            <a:off x="1403350" y="569913"/>
            <a:ext cx="1282700" cy="771525"/>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57150">
                <a:solidFill>
                  <a:srgbClr val="0036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0252" name="Text Box 27"/>
          <p:cNvSpPr txBox="1">
            <a:spLocks noChangeArrowheads="1"/>
          </p:cNvSpPr>
          <p:nvPr/>
        </p:nvSpPr>
        <p:spPr bwMode="auto">
          <a:xfrm>
            <a:off x="1533525" y="620713"/>
            <a:ext cx="1028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Tour basics</a:t>
            </a:r>
            <a:endParaRPr lang="en-US" altLang="en-US">
              <a:solidFill>
                <a:srgbClr val="003663"/>
              </a:solidFill>
              <a:latin typeface="Georgia" panose="02040502050405020303" pitchFamily="18" charset="0"/>
            </a:endParaRPr>
          </a:p>
        </p:txBody>
      </p:sp>
      <p:sp>
        <p:nvSpPr>
          <p:cNvPr id="10253" name="AutoShape 13"/>
          <p:cNvSpPr>
            <a:spLocks noChangeArrowheads="1"/>
          </p:cNvSpPr>
          <p:nvPr/>
        </p:nvSpPr>
        <p:spPr bwMode="auto">
          <a:xfrm>
            <a:off x="2382838" y="2695575"/>
            <a:ext cx="1541462" cy="804863"/>
          </a:xfrm>
          <a:prstGeom prst="roundRect">
            <a:avLst>
              <a:gd name="adj" fmla="val 18931"/>
            </a:avLst>
          </a:prstGeom>
          <a:solidFill>
            <a:srgbClr val="FFFF99">
              <a:alpha val="85097"/>
            </a:srgbClr>
          </a:solidFill>
          <a:ln w="57150">
            <a:solidFill>
              <a:srgbClr val="00366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0254" name="Text Box 14"/>
          <p:cNvSpPr txBox="1">
            <a:spLocks noChangeArrowheads="1"/>
          </p:cNvSpPr>
          <p:nvPr/>
        </p:nvSpPr>
        <p:spPr bwMode="auto">
          <a:xfrm>
            <a:off x="2482850" y="2773363"/>
            <a:ext cx="1382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Why are we going?</a:t>
            </a:r>
            <a:endParaRPr lang="en-US" altLang="en-US">
              <a:solidFill>
                <a:srgbClr val="003663"/>
              </a:solidFill>
              <a:latin typeface="Georgia" panose="02040502050405020303" pitchFamily="18" charset="0"/>
            </a:endParaRPr>
          </a:p>
        </p:txBody>
      </p:sp>
      <p:sp>
        <p:nvSpPr>
          <p:cNvPr id="10255" name="AutoShape 28"/>
          <p:cNvSpPr>
            <a:spLocks noChangeArrowheads="1"/>
          </p:cNvSpPr>
          <p:nvPr/>
        </p:nvSpPr>
        <p:spPr bwMode="auto">
          <a:xfrm>
            <a:off x="5219700" y="5576888"/>
            <a:ext cx="2089150" cy="804862"/>
          </a:xfrm>
          <a:prstGeom prst="roundRect">
            <a:avLst>
              <a:gd name="adj" fmla="val 18931"/>
            </a:avLst>
          </a:prstGeom>
          <a:solidFill>
            <a:schemeClr val="bg1">
              <a:alpha val="85097"/>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GB" altLang="en-US"/>
          </a:p>
        </p:txBody>
      </p:sp>
      <p:sp>
        <p:nvSpPr>
          <p:cNvPr id="10256" name="Text Box 29"/>
          <p:cNvSpPr txBox="1">
            <a:spLocks noChangeArrowheads="1"/>
          </p:cNvSpPr>
          <p:nvPr/>
        </p:nvSpPr>
        <p:spPr bwMode="auto">
          <a:xfrm>
            <a:off x="5248275" y="5646738"/>
            <a:ext cx="2060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GB" altLang="en-US">
                <a:solidFill>
                  <a:srgbClr val="003663"/>
                </a:solidFill>
                <a:latin typeface="Georgia" panose="02040502050405020303" pitchFamily="18" charset="0"/>
              </a:rPr>
              <a:t>About our travel company</a:t>
            </a:r>
            <a:endParaRPr lang="en-US" altLang="en-US">
              <a:solidFill>
                <a:srgbClr val="003663"/>
              </a:solidFill>
              <a:latin typeface="Georgia" panose="02040502050405020303"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1171</TotalTime>
  <Words>1628</Words>
  <Application>Microsoft Office PowerPoint</Application>
  <PresentationFormat>On-screen Show (4:3)</PresentationFormat>
  <Paragraphs>238</Paragraphs>
  <Slides>35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Georgia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the coach</vt:lpstr>
      <vt:lpstr>On the ferry</vt:lpstr>
      <vt:lpstr>Electronic Equipment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Keeping up to date with our adventures…!</vt:lpstr>
      <vt:lpstr>PowerPoint Presentation</vt:lpstr>
      <vt:lpstr>PowerPoint Presentation</vt:lpstr>
      <vt:lpstr>PowerPoint Presentation</vt:lpstr>
      <vt:lpstr>PowerPoint Presentation</vt:lpstr>
      <vt:lpstr>PowerPoint Presentation</vt:lpstr>
    </vt:vector>
  </TitlesOfParts>
  <Company>NST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helenob.nstgroup</dc:creator>
  <cp:lastModifiedBy>Nicola Jennings</cp:lastModifiedBy>
  <cp:revision>91</cp:revision>
  <dcterms:created xsi:type="dcterms:W3CDTF">2013-04-19T10:11:40Z</dcterms:created>
  <dcterms:modified xsi:type="dcterms:W3CDTF">2023-06-06T15:56:32Z</dcterms:modified>
</cp:coreProperties>
</file>