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91" y="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254252" y="1214627"/>
            <a:ext cx="9678924" cy="4410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306067" y="1266444"/>
            <a:ext cx="9577578" cy="43091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47800" y="1411224"/>
            <a:ext cx="9296400" cy="4036060"/>
          </a:xfrm>
          <a:custGeom>
            <a:avLst/>
            <a:gdLst/>
            <a:ahLst/>
            <a:cxnLst/>
            <a:rect l="l" t="t" r="r" b="b"/>
            <a:pathLst>
              <a:path w="9296400" h="4036060">
                <a:moveTo>
                  <a:pt x="0" y="4035552"/>
                </a:moveTo>
                <a:lnTo>
                  <a:pt x="9296400" y="4035552"/>
                </a:lnTo>
                <a:lnTo>
                  <a:pt x="9296400" y="0"/>
                </a:lnTo>
                <a:lnTo>
                  <a:pt x="0" y="0"/>
                </a:lnTo>
                <a:lnTo>
                  <a:pt x="0" y="4035552"/>
                </a:lnTo>
                <a:close/>
              </a:path>
            </a:pathLst>
          </a:custGeom>
          <a:ln w="6096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135879" y="1267967"/>
            <a:ext cx="1920239" cy="731520"/>
          </a:xfrm>
          <a:custGeom>
            <a:avLst/>
            <a:gdLst/>
            <a:ahLst/>
            <a:cxnLst/>
            <a:rect l="l" t="t" r="r" b="b"/>
            <a:pathLst>
              <a:path w="1920240" h="731519">
                <a:moveTo>
                  <a:pt x="1920239" y="0"/>
                </a:moveTo>
                <a:lnTo>
                  <a:pt x="0" y="0"/>
                </a:lnTo>
                <a:lnTo>
                  <a:pt x="0" y="731520"/>
                </a:lnTo>
                <a:lnTo>
                  <a:pt x="1920239" y="731520"/>
                </a:lnTo>
                <a:lnTo>
                  <a:pt x="1920239" y="0"/>
                </a:lnTo>
                <a:close/>
              </a:path>
            </a:pathLst>
          </a:custGeom>
          <a:solidFill>
            <a:srgbClr val="E2DE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250179" y="1267967"/>
            <a:ext cx="1691639" cy="645160"/>
          </a:xfrm>
          <a:custGeom>
            <a:avLst/>
            <a:gdLst/>
            <a:ahLst/>
            <a:cxnLst/>
            <a:rect l="l" t="t" r="r" b="b"/>
            <a:pathLst>
              <a:path w="1691640" h="645160">
                <a:moveTo>
                  <a:pt x="0" y="0"/>
                </a:moveTo>
                <a:lnTo>
                  <a:pt x="0" y="640080"/>
                </a:lnTo>
              </a:path>
              <a:path w="1691640" h="645160">
                <a:moveTo>
                  <a:pt x="1691640" y="0"/>
                </a:moveTo>
                <a:lnTo>
                  <a:pt x="1691640" y="640080"/>
                </a:lnTo>
              </a:path>
              <a:path w="1691640" h="645160">
                <a:moveTo>
                  <a:pt x="0" y="644652"/>
                </a:moveTo>
                <a:lnTo>
                  <a:pt x="1691640" y="64465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200" b="0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3172" y="236220"/>
            <a:ext cx="11723370" cy="638327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0984" y="2715260"/>
            <a:ext cx="8130031" cy="11226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200" b="0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45539" y="2037960"/>
            <a:ext cx="9900920" cy="38658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0984" y="2715260"/>
            <a:ext cx="8130031" cy="22288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 algn="ctr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YEAR </a:t>
            </a:r>
            <a:r>
              <a:rPr spc="270" dirty="0"/>
              <a:t>6 </a:t>
            </a:r>
            <a:r>
              <a:rPr spc="-110" dirty="0"/>
              <a:t>SATS</a:t>
            </a:r>
            <a:r>
              <a:rPr spc="-1520" dirty="0"/>
              <a:t> </a:t>
            </a:r>
            <a:r>
              <a:rPr lang="en-GB" spc="-1520" dirty="0" smtClean="0"/>
              <a:t> </a:t>
            </a:r>
            <a:r>
              <a:rPr spc="204" dirty="0" smtClean="0"/>
              <a:t>20</a:t>
            </a:r>
            <a:r>
              <a:rPr lang="en-GB" spc="204" dirty="0" smtClean="0"/>
              <a:t>20</a:t>
            </a:r>
            <a:endParaRPr spc="204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9371" y="2665602"/>
            <a:ext cx="5011420" cy="3344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985645">
              <a:lnSpc>
                <a:spcPct val="100000"/>
              </a:lnSpc>
              <a:spcBef>
                <a:spcPts val="95"/>
              </a:spcBef>
            </a:pPr>
            <a:r>
              <a:rPr sz="1900" spc="50" dirty="0">
                <a:solidFill>
                  <a:srgbClr val="1D6194"/>
                </a:solidFill>
                <a:latin typeface="Gothic Uralic"/>
                <a:cs typeface="Gothic Uralic"/>
              </a:rPr>
              <a:t>THE </a:t>
            </a:r>
            <a:r>
              <a:rPr sz="1900" spc="55" dirty="0">
                <a:solidFill>
                  <a:srgbClr val="1D6194"/>
                </a:solidFill>
                <a:latin typeface="Gothic Uralic"/>
                <a:cs typeface="Gothic Uralic"/>
              </a:rPr>
              <a:t>BIG</a:t>
            </a:r>
            <a:r>
              <a:rPr sz="1900" spc="370" dirty="0">
                <a:solidFill>
                  <a:srgbClr val="1D6194"/>
                </a:solidFill>
                <a:latin typeface="Gothic Uralic"/>
                <a:cs typeface="Gothic Uralic"/>
              </a:rPr>
              <a:t> </a:t>
            </a:r>
            <a:r>
              <a:rPr sz="1900" spc="70" dirty="0">
                <a:solidFill>
                  <a:srgbClr val="1D6194"/>
                </a:solidFill>
                <a:latin typeface="Gothic Uralic"/>
                <a:cs typeface="Gothic Uralic"/>
              </a:rPr>
              <a:t>PICTURE</a:t>
            </a:r>
            <a:endParaRPr sz="1900">
              <a:latin typeface="Gothic Uralic"/>
              <a:cs typeface="Gothic Uralic"/>
            </a:endParaRPr>
          </a:p>
          <a:p>
            <a:pPr marL="194945" marR="520065" indent="-182880" algn="just">
              <a:lnSpc>
                <a:spcPct val="100000"/>
              </a:lnSpc>
              <a:spcBef>
                <a:spcPts val="1714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800" spc="-5" dirty="0">
                <a:latin typeface="Gothic Uralic"/>
                <a:cs typeface="Gothic Uralic"/>
              </a:rPr>
              <a:t>Each </a:t>
            </a:r>
            <a:r>
              <a:rPr sz="1800" dirty="0">
                <a:latin typeface="Gothic Uralic"/>
                <a:cs typeface="Gothic Uralic"/>
              </a:rPr>
              <a:t>pupil </a:t>
            </a:r>
            <a:r>
              <a:rPr sz="1800" spc="-10" dirty="0">
                <a:latin typeface="Gothic Uralic"/>
                <a:cs typeface="Gothic Uralic"/>
              </a:rPr>
              <a:t>has </a:t>
            </a:r>
            <a:r>
              <a:rPr sz="1800" dirty="0">
                <a:latin typeface="Gothic Uralic"/>
                <a:cs typeface="Gothic Uralic"/>
              </a:rPr>
              <a:t>a </a:t>
            </a:r>
            <a:r>
              <a:rPr sz="1800" spc="-5" dirty="0">
                <a:latin typeface="Gothic Uralic"/>
                <a:cs typeface="Gothic Uralic"/>
              </a:rPr>
              <a:t>milestone </a:t>
            </a:r>
            <a:r>
              <a:rPr sz="1800" spc="-10" dirty="0">
                <a:latin typeface="Gothic Uralic"/>
                <a:cs typeface="Gothic Uralic"/>
              </a:rPr>
              <a:t>assessment  done </a:t>
            </a:r>
            <a:r>
              <a:rPr sz="1800" spc="-5" dirty="0">
                <a:latin typeface="Gothic Uralic"/>
                <a:cs typeface="Gothic Uralic"/>
              </a:rPr>
              <a:t>at </a:t>
            </a:r>
            <a:r>
              <a:rPr sz="1800" spc="-10" dirty="0">
                <a:latin typeface="Gothic Uralic"/>
                <a:cs typeface="Gothic Uralic"/>
              </a:rPr>
              <a:t>the end </a:t>
            </a:r>
            <a:r>
              <a:rPr sz="1800" spc="-5" dirty="0">
                <a:latin typeface="Gothic Uralic"/>
                <a:cs typeface="Gothic Uralic"/>
              </a:rPr>
              <a:t>of </a:t>
            </a:r>
            <a:r>
              <a:rPr sz="1800" spc="-10" dirty="0">
                <a:latin typeface="Gothic Uralic"/>
                <a:cs typeface="Gothic Uralic"/>
              </a:rPr>
              <a:t>each stage </a:t>
            </a:r>
            <a:r>
              <a:rPr sz="1800" spc="-5" dirty="0">
                <a:latin typeface="Gothic Uralic"/>
                <a:cs typeface="Gothic Uralic"/>
              </a:rPr>
              <a:t>of their  education </a:t>
            </a:r>
            <a:r>
              <a:rPr sz="1800" dirty="0">
                <a:latin typeface="Gothic Uralic"/>
                <a:cs typeface="Gothic Uralic"/>
              </a:rPr>
              <a:t>– Y2, </a:t>
            </a:r>
            <a:r>
              <a:rPr sz="1800" spc="5" dirty="0">
                <a:latin typeface="Gothic Uralic"/>
                <a:cs typeface="Gothic Uralic"/>
              </a:rPr>
              <a:t>Y6 </a:t>
            </a:r>
            <a:r>
              <a:rPr sz="1800" spc="-10" dirty="0">
                <a:latin typeface="Gothic Uralic"/>
                <a:cs typeface="Gothic Uralic"/>
              </a:rPr>
              <a:t>and</a:t>
            </a:r>
            <a:r>
              <a:rPr sz="1800" spc="-30" dirty="0">
                <a:latin typeface="Gothic Uralic"/>
                <a:cs typeface="Gothic Uralic"/>
              </a:rPr>
              <a:t> </a:t>
            </a:r>
            <a:r>
              <a:rPr sz="1800" spc="-5" dirty="0">
                <a:latin typeface="Gothic Uralic"/>
                <a:cs typeface="Gothic Uralic"/>
              </a:rPr>
              <a:t>GCSEs.</a:t>
            </a:r>
            <a:endParaRPr sz="1800">
              <a:latin typeface="Gothic Uralic"/>
              <a:cs typeface="Gothic Uralic"/>
            </a:endParaRPr>
          </a:p>
          <a:p>
            <a:pPr marL="195580" indent="-182880" algn="just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800" spc="5" dirty="0">
                <a:latin typeface="Gothic Uralic"/>
                <a:cs typeface="Gothic Uralic"/>
              </a:rPr>
              <a:t>Y6 </a:t>
            </a:r>
            <a:r>
              <a:rPr sz="1800" dirty="0">
                <a:latin typeface="Gothic Uralic"/>
                <a:cs typeface="Gothic Uralic"/>
              </a:rPr>
              <a:t>SATs </a:t>
            </a:r>
            <a:r>
              <a:rPr sz="1800" spc="-5" dirty="0">
                <a:latin typeface="Gothic Uralic"/>
                <a:cs typeface="Gothic Uralic"/>
              </a:rPr>
              <a:t>are used </a:t>
            </a:r>
            <a:r>
              <a:rPr sz="1800" spc="-10" dirty="0">
                <a:latin typeface="Gothic Uralic"/>
                <a:cs typeface="Gothic Uralic"/>
              </a:rPr>
              <a:t>to see </a:t>
            </a:r>
            <a:r>
              <a:rPr sz="1800" spc="-5" dirty="0">
                <a:latin typeface="Gothic Uralic"/>
                <a:cs typeface="Gothic Uralic"/>
              </a:rPr>
              <a:t>how </a:t>
            </a:r>
            <a:r>
              <a:rPr sz="1800" dirty="0">
                <a:latin typeface="Gothic Uralic"/>
                <a:cs typeface="Gothic Uralic"/>
              </a:rPr>
              <a:t>much</a:t>
            </a:r>
            <a:r>
              <a:rPr sz="1800" spc="5" dirty="0">
                <a:latin typeface="Gothic Uralic"/>
                <a:cs typeface="Gothic Uralic"/>
              </a:rPr>
              <a:t> </a:t>
            </a:r>
            <a:r>
              <a:rPr sz="1800" spc="-5" dirty="0">
                <a:latin typeface="Gothic Uralic"/>
                <a:cs typeface="Gothic Uralic"/>
              </a:rPr>
              <a:t>progress</a:t>
            </a:r>
            <a:endParaRPr sz="1800">
              <a:latin typeface="Gothic Uralic"/>
              <a:cs typeface="Gothic Uralic"/>
            </a:endParaRPr>
          </a:p>
          <a:p>
            <a:pPr marL="194945" algn="just">
              <a:lnSpc>
                <a:spcPct val="100000"/>
              </a:lnSpc>
            </a:pPr>
            <a:r>
              <a:rPr sz="1800" spc="-10" dirty="0">
                <a:latin typeface="Gothic Uralic"/>
                <a:cs typeface="Gothic Uralic"/>
              </a:rPr>
              <a:t>has been </a:t>
            </a:r>
            <a:r>
              <a:rPr sz="1800" dirty="0">
                <a:latin typeface="Gothic Uralic"/>
                <a:cs typeface="Gothic Uralic"/>
              </a:rPr>
              <a:t>made since</a:t>
            </a:r>
            <a:r>
              <a:rPr sz="1800" spc="30" dirty="0">
                <a:latin typeface="Gothic Uralic"/>
                <a:cs typeface="Gothic Uralic"/>
              </a:rPr>
              <a:t> </a:t>
            </a:r>
            <a:r>
              <a:rPr sz="1800" dirty="0">
                <a:latin typeface="Gothic Uralic"/>
                <a:cs typeface="Gothic Uralic"/>
              </a:rPr>
              <a:t>Y2.</a:t>
            </a:r>
            <a:endParaRPr sz="1800">
              <a:latin typeface="Gothic Uralic"/>
              <a:cs typeface="Gothic Uralic"/>
            </a:endParaRPr>
          </a:p>
          <a:p>
            <a:pPr marL="194945" marR="190500" indent="-182880" algn="just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800" spc="-10" dirty="0">
                <a:latin typeface="Gothic Uralic"/>
                <a:cs typeface="Gothic Uralic"/>
              </a:rPr>
              <a:t>They assess </a:t>
            </a:r>
            <a:r>
              <a:rPr sz="1800" spc="-5" dirty="0">
                <a:latin typeface="Gothic Uralic"/>
                <a:cs typeface="Gothic Uralic"/>
              </a:rPr>
              <a:t>how ready </a:t>
            </a:r>
            <a:r>
              <a:rPr sz="1800" dirty="0">
                <a:latin typeface="Gothic Uralic"/>
                <a:cs typeface="Gothic Uralic"/>
              </a:rPr>
              <a:t>pupils </a:t>
            </a:r>
            <a:r>
              <a:rPr sz="1800" spc="-5" dirty="0">
                <a:latin typeface="Gothic Uralic"/>
                <a:cs typeface="Gothic Uralic"/>
              </a:rPr>
              <a:t>are </a:t>
            </a:r>
            <a:r>
              <a:rPr sz="1800" spc="-10" dirty="0">
                <a:latin typeface="Gothic Uralic"/>
                <a:cs typeface="Gothic Uralic"/>
              </a:rPr>
              <a:t>to </a:t>
            </a:r>
            <a:r>
              <a:rPr sz="1800" dirty="0">
                <a:latin typeface="Gothic Uralic"/>
                <a:cs typeface="Gothic Uralic"/>
              </a:rPr>
              <a:t>move  </a:t>
            </a:r>
            <a:r>
              <a:rPr sz="1800" spc="-10" dirty="0">
                <a:latin typeface="Gothic Uralic"/>
                <a:cs typeface="Gothic Uralic"/>
              </a:rPr>
              <a:t>onto </a:t>
            </a:r>
            <a:r>
              <a:rPr sz="1800" spc="-5" dirty="0">
                <a:latin typeface="Gothic Uralic"/>
                <a:cs typeface="Gothic Uralic"/>
              </a:rPr>
              <a:t>their next </a:t>
            </a:r>
            <a:r>
              <a:rPr sz="1800" spc="-10" dirty="0">
                <a:latin typeface="Gothic Uralic"/>
                <a:cs typeface="Gothic Uralic"/>
              </a:rPr>
              <a:t>stage </a:t>
            </a:r>
            <a:r>
              <a:rPr sz="1800" spc="-5" dirty="0">
                <a:latin typeface="Gothic Uralic"/>
                <a:cs typeface="Gothic Uralic"/>
              </a:rPr>
              <a:t>of</a:t>
            </a:r>
            <a:r>
              <a:rPr sz="1800" spc="65" dirty="0">
                <a:latin typeface="Gothic Uralic"/>
                <a:cs typeface="Gothic Uralic"/>
              </a:rPr>
              <a:t> </a:t>
            </a:r>
            <a:r>
              <a:rPr sz="1800" spc="-5" dirty="0">
                <a:latin typeface="Gothic Uralic"/>
                <a:cs typeface="Gothic Uralic"/>
              </a:rPr>
              <a:t>education.</a:t>
            </a:r>
            <a:endParaRPr sz="1800">
              <a:latin typeface="Gothic Uralic"/>
              <a:cs typeface="Gothic Uralic"/>
            </a:endParaRPr>
          </a:p>
          <a:p>
            <a:pPr marL="195580" indent="-182880" algn="just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800" spc="-10" dirty="0">
                <a:latin typeface="Gothic Uralic"/>
                <a:cs typeface="Gothic Uralic"/>
              </a:rPr>
              <a:t>They </a:t>
            </a:r>
            <a:r>
              <a:rPr sz="1800" spc="-5" dirty="0">
                <a:latin typeface="Gothic Uralic"/>
                <a:cs typeface="Gothic Uralic"/>
              </a:rPr>
              <a:t>monitor school performance</a:t>
            </a:r>
            <a:r>
              <a:rPr sz="1800" spc="35" dirty="0">
                <a:latin typeface="Gothic Uralic"/>
                <a:cs typeface="Gothic Uralic"/>
              </a:rPr>
              <a:t> </a:t>
            </a:r>
            <a:r>
              <a:rPr sz="1800" spc="-5" dirty="0">
                <a:latin typeface="Gothic Uralic"/>
                <a:cs typeface="Gothic Uralic"/>
              </a:rPr>
              <a:t>from</a:t>
            </a:r>
            <a:endParaRPr sz="1800">
              <a:latin typeface="Gothic Uralic"/>
              <a:cs typeface="Gothic Uralic"/>
            </a:endParaRPr>
          </a:p>
          <a:p>
            <a:pPr marL="194945" algn="just">
              <a:lnSpc>
                <a:spcPct val="100000"/>
              </a:lnSpc>
            </a:pPr>
            <a:r>
              <a:rPr sz="1800" spc="-10" dirty="0">
                <a:latin typeface="Gothic Uralic"/>
                <a:cs typeface="Gothic Uralic"/>
              </a:rPr>
              <a:t>year to</a:t>
            </a:r>
            <a:r>
              <a:rPr sz="1800" spc="15" dirty="0">
                <a:latin typeface="Gothic Uralic"/>
                <a:cs typeface="Gothic Uralic"/>
              </a:rPr>
              <a:t> </a:t>
            </a:r>
            <a:r>
              <a:rPr sz="1800" spc="-5" dirty="0">
                <a:latin typeface="Gothic Uralic"/>
                <a:cs typeface="Gothic Uralic"/>
              </a:rPr>
              <a:t>year.</a:t>
            </a:r>
            <a:endParaRPr sz="1800">
              <a:latin typeface="Gothic Uralic"/>
              <a:cs typeface="Gothic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17945" y="2665602"/>
            <a:ext cx="4926965" cy="2955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58545">
              <a:lnSpc>
                <a:spcPct val="100000"/>
              </a:lnSpc>
              <a:spcBef>
                <a:spcPts val="95"/>
              </a:spcBef>
            </a:pPr>
            <a:r>
              <a:rPr sz="1900" spc="40" dirty="0">
                <a:solidFill>
                  <a:srgbClr val="1D6194"/>
                </a:solidFill>
                <a:latin typeface="Gothic Uralic"/>
                <a:cs typeface="Gothic Uralic"/>
              </a:rPr>
              <a:t>AT</a:t>
            </a:r>
            <a:r>
              <a:rPr sz="1900" spc="195" dirty="0">
                <a:solidFill>
                  <a:srgbClr val="1D6194"/>
                </a:solidFill>
                <a:latin typeface="Gothic Uralic"/>
                <a:cs typeface="Gothic Uralic"/>
              </a:rPr>
              <a:t> </a:t>
            </a:r>
            <a:r>
              <a:rPr sz="1900" spc="75" dirty="0">
                <a:solidFill>
                  <a:srgbClr val="1D6194"/>
                </a:solidFill>
                <a:latin typeface="Gothic Uralic"/>
                <a:cs typeface="Gothic Uralic"/>
              </a:rPr>
              <a:t>CRANBORNE</a:t>
            </a:r>
            <a:endParaRPr sz="1900">
              <a:latin typeface="Gothic Uralic"/>
              <a:cs typeface="Gothic Uralic"/>
            </a:endParaRPr>
          </a:p>
          <a:p>
            <a:pPr marL="194945" marR="5080" indent="-182880">
              <a:lnSpc>
                <a:spcPct val="100000"/>
              </a:lnSpc>
              <a:spcBef>
                <a:spcPts val="1714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800" spc="-30" dirty="0">
                <a:latin typeface="Gothic Uralic"/>
                <a:cs typeface="Gothic Uralic"/>
              </a:rPr>
              <a:t>We </a:t>
            </a:r>
            <a:r>
              <a:rPr sz="1800" spc="-5" dirty="0">
                <a:latin typeface="Gothic Uralic"/>
                <a:cs typeface="Gothic Uralic"/>
              </a:rPr>
              <a:t>are now measured on </a:t>
            </a:r>
            <a:r>
              <a:rPr sz="1800" spc="-10" dirty="0">
                <a:latin typeface="Gothic Uralic"/>
                <a:cs typeface="Gothic Uralic"/>
              </a:rPr>
              <a:t>the progress  </a:t>
            </a:r>
            <a:r>
              <a:rPr sz="1800" dirty="0">
                <a:latin typeface="Gothic Uralic"/>
                <a:cs typeface="Gothic Uralic"/>
              </a:rPr>
              <a:t>made </a:t>
            </a:r>
            <a:r>
              <a:rPr sz="1800" spc="-5" dirty="0">
                <a:latin typeface="Gothic Uralic"/>
                <a:cs typeface="Gothic Uralic"/>
              </a:rPr>
              <a:t>from </a:t>
            </a:r>
            <a:r>
              <a:rPr sz="1800" spc="-10" dirty="0">
                <a:latin typeface="Gothic Uralic"/>
                <a:cs typeface="Gothic Uralic"/>
              </a:rPr>
              <a:t>the start </a:t>
            </a:r>
            <a:r>
              <a:rPr sz="1800" spc="-5" dirty="0">
                <a:latin typeface="Gothic Uralic"/>
                <a:cs typeface="Gothic Uralic"/>
              </a:rPr>
              <a:t>of </a:t>
            </a:r>
            <a:r>
              <a:rPr sz="1800" spc="5" dirty="0">
                <a:latin typeface="Gothic Uralic"/>
                <a:cs typeface="Gothic Uralic"/>
              </a:rPr>
              <a:t>Y5 </a:t>
            </a:r>
            <a:r>
              <a:rPr sz="1800" spc="-10" dirty="0">
                <a:latin typeface="Gothic Uralic"/>
                <a:cs typeface="Gothic Uralic"/>
              </a:rPr>
              <a:t>to the end </a:t>
            </a:r>
            <a:r>
              <a:rPr sz="1800" spc="-5" dirty="0">
                <a:latin typeface="Gothic Uralic"/>
                <a:cs typeface="Gothic Uralic"/>
              </a:rPr>
              <a:t>of Y8,  so </a:t>
            </a:r>
            <a:r>
              <a:rPr sz="1800" spc="5" dirty="0">
                <a:latin typeface="Gothic Uralic"/>
                <a:cs typeface="Gothic Uralic"/>
              </a:rPr>
              <a:t>Y6 </a:t>
            </a:r>
            <a:r>
              <a:rPr sz="1800" dirty="0">
                <a:latin typeface="Gothic Uralic"/>
                <a:cs typeface="Gothic Uralic"/>
              </a:rPr>
              <a:t>SATs </a:t>
            </a:r>
            <a:r>
              <a:rPr sz="1800" spc="-5" dirty="0">
                <a:latin typeface="Gothic Uralic"/>
                <a:cs typeface="Gothic Uralic"/>
              </a:rPr>
              <a:t>are </a:t>
            </a:r>
            <a:r>
              <a:rPr sz="1800" dirty="0">
                <a:latin typeface="Gothic Uralic"/>
                <a:cs typeface="Gothic Uralic"/>
              </a:rPr>
              <a:t>a mid-point </a:t>
            </a:r>
            <a:r>
              <a:rPr sz="1800" spc="-10" dirty="0">
                <a:latin typeface="Gothic Uralic"/>
                <a:cs typeface="Gothic Uralic"/>
              </a:rPr>
              <a:t>assessment </a:t>
            </a:r>
            <a:r>
              <a:rPr sz="1800" spc="-5" dirty="0">
                <a:latin typeface="Gothic Uralic"/>
                <a:cs typeface="Gothic Uralic"/>
              </a:rPr>
              <a:t>for  their </a:t>
            </a:r>
            <a:r>
              <a:rPr sz="1800" dirty="0">
                <a:latin typeface="Gothic Uralic"/>
                <a:cs typeface="Gothic Uralic"/>
              </a:rPr>
              <a:t>time </a:t>
            </a:r>
            <a:r>
              <a:rPr sz="1800" spc="-5" dirty="0">
                <a:latin typeface="Gothic Uralic"/>
                <a:cs typeface="Gothic Uralic"/>
              </a:rPr>
              <a:t>here.</a:t>
            </a:r>
            <a:endParaRPr sz="1800">
              <a:latin typeface="Gothic Uralic"/>
              <a:cs typeface="Gothic Uralic"/>
            </a:endParaRPr>
          </a:p>
          <a:p>
            <a:pPr marL="194945" marR="663575" indent="-182880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800" dirty="0">
                <a:latin typeface="Gothic Uralic"/>
                <a:cs typeface="Gothic Uralic"/>
              </a:rPr>
              <a:t>Developing skills </a:t>
            </a:r>
            <a:r>
              <a:rPr sz="1800" spc="-10" dirty="0">
                <a:latin typeface="Gothic Uralic"/>
                <a:cs typeface="Gothic Uralic"/>
              </a:rPr>
              <a:t>such </a:t>
            </a:r>
            <a:r>
              <a:rPr sz="1800" spc="-5" dirty="0">
                <a:latin typeface="Gothic Uralic"/>
                <a:cs typeface="Gothic Uralic"/>
              </a:rPr>
              <a:t>as </a:t>
            </a:r>
            <a:r>
              <a:rPr sz="1800" dirty="0">
                <a:latin typeface="Gothic Uralic"/>
                <a:cs typeface="Gothic Uralic"/>
              </a:rPr>
              <a:t>revision, </a:t>
            </a:r>
            <a:r>
              <a:rPr sz="1800" spc="-10" dirty="0">
                <a:latin typeface="Gothic Uralic"/>
                <a:cs typeface="Gothic Uralic"/>
              </a:rPr>
              <a:t>test  </a:t>
            </a:r>
            <a:r>
              <a:rPr sz="1800" spc="-5" dirty="0">
                <a:latin typeface="Gothic Uralic"/>
                <a:cs typeface="Gothic Uralic"/>
              </a:rPr>
              <a:t>confidence,</a:t>
            </a:r>
            <a:r>
              <a:rPr sz="1800" dirty="0">
                <a:latin typeface="Gothic Uralic"/>
                <a:cs typeface="Gothic Uralic"/>
              </a:rPr>
              <a:t> resilience.</a:t>
            </a:r>
            <a:endParaRPr sz="1800">
              <a:latin typeface="Gothic Uralic"/>
              <a:cs typeface="Gothic Uralic"/>
            </a:endParaRPr>
          </a:p>
          <a:p>
            <a:pPr marL="194945" marR="97155" indent="-182880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800" spc="-5" dirty="0">
                <a:latin typeface="Gothic Uralic"/>
                <a:cs typeface="Gothic Uralic"/>
              </a:rPr>
              <a:t>Assessing how ready </a:t>
            </a:r>
            <a:r>
              <a:rPr sz="1800" dirty="0">
                <a:latin typeface="Gothic Uralic"/>
                <a:cs typeface="Gothic Uralic"/>
              </a:rPr>
              <a:t>pupils </a:t>
            </a:r>
            <a:r>
              <a:rPr sz="1800" spc="-5" dirty="0">
                <a:latin typeface="Gothic Uralic"/>
                <a:cs typeface="Gothic Uralic"/>
              </a:rPr>
              <a:t>are for starting  their next </a:t>
            </a:r>
            <a:r>
              <a:rPr sz="1800" spc="-10" dirty="0">
                <a:latin typeface="Gothic Uralic"/>
                <a:cs typeface="Gothic Uralic"/>
              </a:rPr>
              <a:t>stage </a:t>
            </a:r>
            <a:r>
              <a:rPr sz="1800" spc="-5" dirty="0">
                <a:latin typeface="Gothic Uralic"/>
                <a:cs typeface="Gothic Uralic"/>
              </a:rPr>
              <a:t>of</a:t>
            </a:r>
            <a:r>
              <a:rPr sz="1800" spc="45" dirty="0">
                <a:latin typeface="Gothic Uralic"/>
                <a:cs typeface="Gothic Uralic"/>
              </a:rPr>
              <a:t> </a:t>
            </a:r>
            <a:r>
              <a:rPr sz="1800" spc="-5" dirty="0">
                <a:latin typeface="Gothic Uralic"/>
                <a:cs typeface="Gothic Uralic"/>
              </a:rPr>
              <a:t>education.</a:t>
            </a:r>
            <a:endParaRPr sz="1800">
              <a:latin typeface="Gothic Uralic"/>
              <a:cs typeface="Gothic Uralic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45539" y="899616"/>
            <a:ext cx="54971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Gothic Uralic"/>
                <a:cs typeface="Gothic Uralic"/>
              </a:rPr>
              <a:t>What </a:t>
            </a:r>
            <a:r>
              <a:rPr sz="4800" spc="-5" dirty="0">
                <a:latin typeface="Gothic Uralic"/>
                <a:cs typeface="Gothic Uralic"/>
              </a:rPr>
              <a:t>are SATs</a:t>
            </a:r>
            <a:r>
              <a:rPr sz="4800" spc="-70" dirty="0">
                <a:latin typeface="Gothic Uralic"/>
                <a:cs typeface="Gothic Uralic"/>
              </a:rPr>
              <a:t> </a:t>
            </a:r>
            <a:r>
              <a:rPr sz="4800" dirty="0">
                <a:latin typeface="Gothic Uralic"/>
                <a:cs typeface="Gothic Uralic"/>
              </a:rPr>
              <a:t>for?</a:t>
            </a:r>
            <a:endParaRPr sz="4800">
              <a:latin typeface="Gothic Uralic"/>
              <a:cs typeface="Gothic Ur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461061"/>
            <a:ext cx="7417434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5" dirty="0">
                <a:latin typeface="Gothic Uralic"/>
                <a:cs typeface="Gothic Uralic"/>
              </a:rPr>
              <a:t>How are SATs</a:t>
            </a:r>
            <a:r>
              <a:rPr sz="4800" spc="-65" dirty="0">
                <a:latin typeface="Gothic Uralic"/>
                <a:cs typeface="Gothic Uralic"/>
              </a:rPr>
              <a:t> </a:t>
            </a:r>
            <a:r>
              <a:rPr sz="4800" dirty="0">
                <a:latin typeface="Gothic Uralic"/>
                <a:cs typeface="Gothic Uralic"/>
              </a:rPr>
              <a:t>organised?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56824" y="1623923"/>
            <a:ext cx="4465955" cy="272732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94945" marR="127635" indent="-182880">
              <a:lnSpc>
                <a:spcPts val="1839"/>
              </a:lnSpc>
              <a:spcBef>
                <a:spcPts val="330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700" spc="-5" dirty="0">
                <a:latin typeface="Gothic Uralic"/>
                <a:cs typeface="Gothic Uralic"/>
              </a:rPr>
              <a:t>Tests take </a:t>
            </a:r>
            <a:r>
              <a:rPr sz="1700" dirty="0">
                <a:latin typeface="Gothic Uralic"/>
                <a:cs typeface="Gothic Uralic"/>
              </a:rPr>
              <a:t>place in </a:t>
            </a:r>
            <a:r>
              <a:rPr sz="1700" spc="-5" dirty="0">
                <a:latin typeface="Gothic Uralic"/>
                <a:cs typeface="Gothic Uralic"/>
              </a:rPr>
              <a:t>the </a:t>
            </a:r>
            <a:r>
              <a:rPr sz="1700" dirty="0">
                <a:latin typeface="Gothic Uralic"/>
                <a:cs typeface="Gothic Uralic"/>
              </a:rPr>
              <a:t>rooms where</a:t>
            </a:r>
            <a:r>
              <a:rPr sz="1700" spc="-75" dirty="0">
                <a:latin typeface="Gothic Uralic"/>
                <a:cs typeface="Gothic Uralic"/>
              </a:rPr>
              <a:t> </a:t>
            </a:r>
            <a:r>
              <a:rPr sz="1700" spc="-5" dirty="0">
                <a:latin typeface="Gothic Uralic"/>
                <a:cs typeface="Gothic Uralic"/>
              </a:rPr>
              <a:t>the  </a:t>
            </a:r>
            <a:r>
              <a:rPr sz="1700" dirty="0">
                <a:latin typeface="Gothic Uralic"/>
                <a:cs typeface="Gothic Uralic"/>
              </a:rPr>
              <a:t>English </a:t>
            </a:r>
            <a:r>
              <a:rPr sz="1700" spc="-5" dirty="0">
                <a:latin typeface="Gothic Uralic"/>
                <a:cs typeface="Gothic Uralic"/>
              </a:rPr>
              <a:t>and maths </a:t>
            </a:r>
            <a:r>
              <a:rPr sz="1700" dirty="0">
                <a:latin typeface="Gothic Uralic"/>
                <a:cs typeface="Gothic Uralic"/>
              </a:rPr>
              <a:t>lessons </a:t>
            </a:r>
            <a:r>
              <a:rPr sz="1700" spc="-5" dirty="0">
                <a:latin typeface="Gothic Uralic"/>
                <a:cs typeface="Gothic Uralic"/>
              </a:rPr>
              <a:t>are</a:t>
            </a:r>
            <a:r>
              <a:rPr sz="1700" spc="-50" dirty="0">
                <a:latin typeface="Gothic Uralic"/>
                <a:cs typeface="Gothic Uralic"/>
              </a:rPr>
              <a:t> </a:t>
            </a:r>
            <a:r>
              <a:rPr sz="1700" dirty="0">
                <a:latin typeface="Gothic Uralic"/>
                <a:cs typeface="Gothic Uralic"/>
              </a:rPr>
              <a:t>held.</a:t>
            </a:r>
          </a:p>
          <a:p>
            <a:pPr marL="194945" marR="5080" indent="-182880">
              <a:lnSpc>
                <a:spcPct val="90000"/>
              </a:lnSpc>
              <a:spcBef>
                <a:spcPts val="869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700" dirty="0">
                <a:latin typeface="Gothic Uralic"/>
                <a:cs typeface="Gothic Uralic"/>
              </a:rPr>
              <a:t>Pupils who are allowed readers, </a:t>
            </a:r>
            <a:r>
              <a:rPr sz="1700" spc="-5" dirty="0">
                <a:latin typeface="Gothic Uralic"/>
                <a:cs typeface="Gothic Uralic"/>
              </a:rPr>
              <a:t>extra  time, prompts </a:t>
            </a:r>
            <a:r>
              <a:rPr sz="1700" dirty="0">
                <a:latin typeface="Gothic Uralic"/>
                <a:cs typeface="Gothic Uralic"/>
              </a:rPr>
              <a:t>or </a:t>
            </a:r>
            <a:r>
              <a:rPr sz="1700" spc="-5" dirty="0">
                <a:latin typeface="Gothic Uralic"/>
                <a:cs typeface="Gothic Uralic"/>
              </a:rPr>
              <a:t>scribes are supported </a:t>
            </a:r>
            <a:r>
              <a:rPr sz="1700" dirty="0">
                <a:latin typeface="Gothic Uralic"/>
                <a:cs typeface="Gothic Uralic"/>
              </a:rPr>
              <a:t>in  different rooms from one </a:t>
            </a:r>
            <a:r>
              <a:rPr sz="1700" spc="-10" dirty="0">
                <a:latin typeface="Gothic Uralic"/>
                <a:cs typeface="Gothic Uralic"/>
              </a:rPr>
              <a:t>to </a:t>
            </a:r>
            <a:r>
              <a:rPr sz="1700" dirty="0">
                <a:latin typeface="Gothic Uralic"/>
                <a:cs typeface="Gothic Uralic"/>
              </a:rPr>
              <a:t>one </a:t>
            </a:r>
            <a:r>
              <a:rPr sz="1700" spc="-10" dirty="0">
                <a:latin typeface="Gothic Uralic"/>
                <a:cs typeface="Gothic Uralic"/>
              </a:rPr>
              <a:t>to </a:t>
            </a:r>
            <a:r>
              <a:rPr sz="1700" dirty="0">
                <a:latin typeface="Gothic Uralic"/>
                <a:cs typeface="Gothic Uralic"/>
              </a:rPr>
              <a:t>small  groups.</a:t>
            </a:r>
          </a:p>
          <a:p>
            <a:pPr marL="194945" marR="115570" indent="-182880">
              <a:lnSpc>
                <a:spcPts val="1839"/>
              </a:lnSpc>
              <a:spcBef>
                <a:spcPts val="925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700" spc="-5" dirty="0">
                <a:latin typeface="Gothic Uralic"/>
                <a:cs typeface="Gothic Uralic"/>
              </a:rPr>
              <a:t>Tests are posted away </a:t>
            </a:r>
            <a:r>
              <a:rPr sz="1700" spc="-10" dirty="0">
                <a:latin typeface="Gothic Uralic"/>
                <a:cs typeface="Gothic Uralic"/>
              </a:rPr>
              <a:t>to </a:t>
            </a:r>
            <a:r>
              <a:rPr sz="1700" dirty="0">
                <a:latin typeface="Gothic Uralic"/>
                <a:cs typeface="Gothic Uralic"/>
              </a:rPr>
              <a:t>be marked </a:t>
            </a:r>
            <a:r>
              <a:rPr sz="1700" spc="-5" dirty="0">
                <a:latin typeface="Gothic Uralic"/>
                <a:cs typeface="Gothic Uralic"/>
              </a:rPr>
              <a:t>by  other </a:t>
            </a:r>
            <a:r>
              <a:rPr sz="1700" dirty="0">
                <a:latin typeface="Gothic Uralic"/>
                <a:cs typeface="Gothic Uralic"/>
              </a:rPr>
              <a:t>trained</a:t>
            </a:r>
            <a:r>
              <a:rPr sz="1700" spc="-20" dirty="0">
                <a:latin typeface="Gothic Uralic"/>
                <a:cs typeface="Gothic Uralic"/>
              </a:rPr>
              <a:t> </a:t>
            </a:r>
            <a:r>
              <a:rPr sz="1700" dirty="0">
                <a:latin typeface="Gothic Uralic"/>
                <a:cs typeface="Gothic Uralic"/>
              </a:rPr>
              <a:t>teachers.</a:t>
            </a:r>
          </a:p>
          <a:p>
            <a:pPr marL="195580" indent="-182880">
              <a:lnSpc>
                <a:spcPts val="1939"/>
              </a:lnSpc>
              <a:spcBef>
                <a:spcPts val="660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700" spc="-5" dirty="0">
                <a:latin typeface="Gothic Uralic"/>
                <a:cs typeface="Gothic Uralic"/>
              </a:rPr>
              <a:t>Results </a:t>
            </a:r>
            <a:r>
              <a:rPr sz="1700" dirty="0">
                <a:latin typeface="Gothic Uralic"/>
                <a:cs typeface="Gothic Uralic"/>
              </a:rPr>
              <a:t>are </a:t>
            </a:r>
            <a:r>
              <a:rPr sz="1700" spc="-5" dirty="0">
                <a:latin typeface="Gothic Uralic"/>
                <a:cs typeface="Gothic Uralic"/>
              </a:rPr>
              <a:t>sent to </a:t>
            </a:r>
            <a:r>
              <a:rPr sz="1700" dirty="0">
                <a:latin typeface="Gothic Uralic"/>
                <a:cs typeface="Gothic Uralic"/>
              </a:rPr>
              <a:t>us </a:t>
            </a:r>
            <a:r>
              <a:rPr sz="1700" spc="-5" dirty="0">
                <a:latin typeface="Gothic Uralic"/>
                <a:cs typeface="Gothic Uralic"/>
              </a:rPr>
              <a:t>around the start</a:t>
            </a:r>
            <a:r>
              <a:rPr sz="1700" dirty="0">
                <a:latin typeface="Gothic Uralic"/>
                <a:cs typeface="Gothic Uralic"/>
              </a:rPr>
              <a:t> of</a:t>
            </a:r>
          </a:p>
          <a:p>
            <a:pPr marL="194945">
              <a:lnSpc>
                <a:spcPts val="1939"/>
              </a:lnSpc>
            </a:pPr>
            <a:r>
              <a:rPr sz="1700" dirty="0">
                <a:latin typeface="Gothic Uralic"/>
                <a:cs typeface="Gothic Uralic"/>
              </a:rPr>
              <a:t>July.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332693" y="4445279"/>
            <a:ext cx="4514215" cy="1680210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194945" marR="5080" indent="-182880">
              <a:lnSpc>
                <a:spcPts val="1839"/>
              </a:lnSpc>
              <a:spcBef>
                <a:spcPts val="330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700" spc="5" dirty="0">
                <a:latin typeface="Gothic Uralic"/>
                <a:cs typeface="Gothic Uralic"/>
              </a:rPr>
              <a:t>Pupils </a:t>
            </a:r>
            <a:r>
              <a:rPr sz="1700" dirty="0">
                <a:latin typeface="Gothic Uralic"/>
                <a:cs typeface="Gothic Uralic"/>
              </a:rPr>
              <a:t>receive a </a:t>
            </a:r>
            <a:r>
              <a:rPr sz="1700" spc="-5" dirty="0">
                <a:latin typeface="Gothic Uralic"/>
                <a:cs typeface="Gothic Uralic"/>
              </a:rPr>
              <a:t>‘standardised </a:t>
            </a:r>
            <a:r>
              <a:rPr sz="1700" dirty="0">
                <a:latin typeface="Gothic Uralic"/>
                <a:cs typeface="Gothic Uralic"/>
              </a:rPr>
              <a:t>score’.</a:t>
            </a:r>
            <a:r>
              <a:rPr sz="1700" spc="-140" dirty="0">
                <a:latin typeface="Gothic Uralic"/>
                <a:cs typeface="Gothic Uralic"/>
              </a:rPr>
              <a:t> </a:t>
            </a:r>
            <a:r>
              <a:rPr sz="1700" spc="5" dirty="0">
                <a:latin typeface="Gothic Uralic"/>
                <a:cs typeface="Gothic Uralic"/>
              </a:rPr>
              <a:t>This  </a:t>
            </a:r>
            <a:r>
              <a:rPr sz="1700" spc="-5" dirty="0">
                <a:latin typeface="Gothic Uralic"/>
                <a:cs typeface="Gothic Uralic"/>
              </a:rPr>
              <a:t>means they are </a:t>
            </a:r>
            <a:r>
              <a:rPr sz="1700" dirty="0">
                <a:latin typeface="Gothic Uralic"/>
                <a:cs typeface="Gothic Uralic"/>
              </a:rPr>
              <a:t>aiming </a:t>
            </a:r>
            <a:r>
              <a:rPr sz="1700" spc="-10" dirty="0">
                <a:latin typeface="Gothic Uralic"/>
                <a:cs typeface="Gothic Uralic"/>
              </a:rPr>
              <a:t>to </a:t>
            </a:r>
            <a:r>
              <a:rPr sz="1700" spc="-5" dirty="0">
                <a:latin typeface="Gothic Uralic"/>
                <a:cs typeface="Gothic Uralic"/>
              </a:rPr>
              <a:t>score at </a:t>
            </a:r>
            <a:r>
              <a:rPr sz="1700" dirty="0">
                <a:latin typeface="Gothic Uralic"/>
                <a:cs typeface="Gothic Uralic"/>
              </a:rPr>
              <a:t>least  100 in each</a:t>
            </a:r>
            <a:r>
              <a:rPr sz="1700" spc="-60" dirty="0">
                <a:latin typeface="Gothic Uralic"/>
                <a:cs typeface="Gothic Uralic"/>
              </a:rPr>
              <a:t> </a:t>
            </a:r>
            <a:r>
              <a:rPr sz="1700" spc="-10" dirty="0">
                <a:latin typeface="Gothic Uralic"/>
                <a:cs typeface="Gothic Uralic"/>
              </a:rPr>
              <a:t>test.</a:t>
            </a:r>
            <a:endParaRPr sz="1700" dirty="0">
              <a:latin typeface="Gothic Uralic"/>
              <a:cs typeface="Gothic Uralic"/>
            </a:endParaRPr>
          </a:p>
          <a:p>
            <a:pPr marL="195580" indent="-182880">
              <a:lnSpc>
                <a:spcPts val="1939"/>
              </a:lnSpc>
              <a:spcBef>
                <a:spcPts val="660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700" dirty="0">
                <a:latin typeface="Gothic Uralic"/>
                <a:cs typeface="Gothic Uralic"/>
              </a:rPr>
              <a:t>A </a:t>
            </a:r>
            <a:r>
              <a:rPr sz="1700" spc="-5" dirty="0">
                <a:latin typeface="Gothic Uralic"/>
                <a:cs typeface="Gothic Uralic"/>
              </a:rPr>
              <a:t>score </a:t>
            </a:r>
            <a:r>
              <a:rPr sz="1700" dirty="0">
                <a:latin typeface="Gothic Uralic"/>
                <a:cs typeface="Gothic Uralic"/>
              </a:rPr>
              <a:t>of 110 indicates a</a:t>
            </a:r>
            <a:r>
              <a:rPr sz="1700" spc="-85" dirty="0">
                <a:latin typeface="Gothic Uralic"/>
                <a:cs typeface="Gothic Uralic"/>
              </a:rPr>
              <a:t> </a:t>
            </a:r>
            <a:r>
              <a:rPr sz="1700" dirty="0">
                <a:latin typeface="Gothic Uralic"/>
                <a:cs typeface="Gothic Uralic"/>
              </a:rPr>
              <a:t>real</a:t>
            </a:r>
          </a:p>
          <a:p>
            <a:pPr marL="194945">
              <a:lnSpc>
                <a:spcPts val="1939"/>
              </a:lnSpc>
            </a:pPr>
            <a:r>
              <a:rPr sz="1700" dirty="0">
                <a:latin typeface="Gothic Uralic"/>
                <a:cs typeface="Gothic Uralic"/>
              </a:rPr>
              <a:t>confidence in </a:t>
            </a:r>
            <a:r>
              <a:rPr sz="1700" spc="-5" dirty="0">
                <a:latin typeface="Gothic Uralic"/>
                <a:cs typeface="Gothic Uralic"/>
              </a:rPr>
              <a:t>that test </a:t>
            </a:r>
            <a:r>
              <a:rPr sz="1700" dirty="0">
                <a:latin typeface="Gothic Uralic"/>
                <a:cs typeface="Gothic Uralic"/>
              </a:rPr>
              <a:t>– </a:t>
            </a:r>
            <a:r>
              <a:rPr sz="1700" spc="-5" dirty="0">
                <a:latin typeface="Gothic Uralic"/>
                <a:cs typeface="Gothic Uralic"/>
              </a:rPr>
              <a:t>‘greater</a:t>
            </a:r>
            <a:r>
              <a:rPr sz="1700" spc="-25" dirty="0">
                <a:latin typeface="Gothic Uralic"/>
                <a:cs typeface="Gothic Uralic"/>
              </a:rPr>
              <a:t> </a:t>
            </a:r>
            <a:r>
              <a:rPr sz="1700" spc="-5" dirty="0">
                <a:latin typeface="Gothic Uralic"/>
                <a:cs typeface="Gothic Uralic"/>
              </a:rPr>
              <a:t>depth’.</a:t>
            </a:r>
            <a:endParaRPr sz="1700" dirty="0">
              <a:latin typeface="Gothic Uralic"/>
              <a:cs typeface="Gothic Uralic"/>
            </a:endParaRPr>
          </a:p>
          <a:p>
            <a:pPr marL="195580" indent="-182880">
              <a:lnSpc>
                <a:spcPct val="100000"/>
              </a:lnSpc>
              <a:spcBef>
                <a:spcPts val="695"/>
              </a:spcBef>
              <a:buClr>
                <a:srgbClr val="252525"/>
              </a:buClr>
              <a:buFont typeface="Arial"/>
              <a:buChar char="◦"/>
              <a:tabLst>
                <a:tab pos="195580" algn="l"/>
              </a:tabLst>
            </a:pPr>
            <a:r>
              <a:rPr sz="1700" dirty="0">
                <a:latin typeface="Gothic Uralic"/>
                <a:cs typeface="Gothic Uralic"/>
              </a:rPr>
              <a:t>A </a:t>
            </a:r>
            <a:r>
              <a:rPr sz="1700" spc="-5" dirty="0">
                <a:latin typeface="Gothic Uralic"/>
                <a:cs typeface="Gothic Uralic"/>
              </a:rPr>
              <a:t>score </a:t>
            </a:r>
            <a:r>
              <a:rPr sz="1700" dirty="0">
                <a:latin typeface="Gothic Uralic"/>
                <a:cs typeface="Gothic Uralic"/>
              </a:rPr>
              <a:t>of under 100 </a:t>
            </a:r>
            <a:r>
              <a:rPr sz="1700" spc="-5" dirty="0">
                <a:latin typeface="Gothic Uralic"/>
                <a:cs typeface="Gothic Uralic"/>
              </a:rPr>
              <a:t>means </a:t>
            </a:r>
            <a:r>
              <a:rPr sz="1700" dirty="0">
                <a:latin typeface="Gothic Uralic"/>
                <a:cs typeface="Gothic Uralic"/>
              </a:rPr>
              <a:t>a resit </a:t>
            </a:r>
            <a:r>
              <a:rPr sz="1700" spc="-5" dirty="0">
                <a:latin typeface="Gothic Uralic"/>
                <a:cs typeface="Gothic Uralic"/>
              </a:rPr>
              <a:t>in</a:t>
            </a:r>
            <a:r>
              <a:rPr sz="1700" spc="-80" dirty="0">
                <a:latin typeface="Gothic Uralic"/>
                <a:cs typeface="Gothic Uralic"/>
              </a:rPr>
              <a:t> </a:t>
            </a:r>
            <a:r>
              <a:rPr sz="1700" spc="5" dirty="0">
                <a:latin typeface="Gothic Uralic"/>
                <a:cs typeface="Gothic Uralic"/>
              </a:rPr>
              <a:t>Y7.</a:t>
            </a:r>
            <a:endParaRPr sz="1700" dirty="0">
              <a:latin typeface="Gothic Uralic"/>
              <a:cs typeface="Gothic Ural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9231" y="4541164"/>
            <a:ext cx="6242050" cy="1488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Gothic Uralic"/>
                <a:cs typeface="Gothic Uralic"/>
              </a:rPr>
              <a:t>Writing </a:t>
            </a:r>
            <a:r>
              <a:rPr sz="2400" spc="10" dirty="0">
                <a:latin typeface="Gothic Uralic"/>
                <a:cs typeface="Gothic Uralic"/>
              </a:rPr>
              <a:t>is </a:t>
            </a:r>
            <a:r>
              <a:rPr sz="2400" spc="-5" dirty="0">
                <a:latin typeface="Gothic Uralic"/>
                <a:cs typeface="Gothic Uralic"/>
              </a:rPr>
              <a:t>assessed by class </a:t>
            </a:r>
            <a:r>
              <a:rPr sz="2400" dirty="0">
                <a:latin typeface="Gothic Uralic"/>
                <a:cs typeface="Gothic Uralic"/>
              </a:rPr>
              <a:t>teachers </a:t>
            </a:r>
            <a:r>
              <a:rPr sz="2400" spc="-5" dirty="0">
                <a:latin typeface="Gothic Uralic"/>
                <a:cs typeface="Gothic Uralic"/>
              </a:rPr>
              <a:t>and</a:t>
            </a:r>
            <a:r>
              <a:rPr sz="2400" spc="-60" dirty="0">
                <a:latin typeface="Gothic Uralic"/>
                <a:cs typeface="Gothic Uralic"/>
              </a:rPr>
              <a:t> </a:t>
            </a:r>
            <a:r>
              <a:rPr sz="2400" spc="5" dirty="0">
                <a:latin typeface="Gothic Uralic"/>
                <a:cs typeface="Gothic Uralic"/>
              </a:rPr>
              <a:t>is  </a:t>
            </a:r>
            <a:r>
              <a:rPr sz="2400" spc="-5" dirty="0">
                <a:latin typeface="Gothic Uralic"/>
                <a:cs typeface="Gothic Uralic"/>
              </a:rPr>
              <a:t>based on </a:t>
            </a:r>
            <a:r>
              <a:rPr sz="2400" dirty="0">
                <a:latin typeface="Gothic Uralic"/>
                <a:cs typeface="Gothic Uralic"/>
              </a:rPr>
              <a:t>a collection </a:t>
            </a:r>
            <a:r>
              <a:rPr sz="2400" spc="-5" dirty="0">
                <a:latin typeface="Gothic Uralic"/>
                <a:cs typeface="Gothic Uralic"/>
              </a:rPr>
              <a:t>of</a:t>
            </a:r>
            <a:r>
              <a:rPr sz="2400" spc="-45" dirty="0">
                <a:latin typeface="Gothic Uralic"/>
                <a:cs typeface="Gothic Uralic"/>
              </a:rPr>
              <a:t> </a:t>
            </a:r>
            <a:r>
              <a:rPr sz="2400" spc="-5" dirty="0">
                <a:latin typeface="Gothic Uralic"/>
                <a:cs typeface="Gothic Uralic"/>
              </a:rPr>
              <a:t>about</a:t>
            </a:r>
            <a:endParaRPr sz="2400" dirty="0">
              <a:latin typeface="Gothic Uralic"/>
              <a:cs typeface="Gothic Uralic"/>
            </a:endParaRPr>
          </a:p>
          <a:p>
            <a:pPr marL="93345" marR="83185" algn="ctr">
              <a:lnSpc>
                <a:spcPct val="100000"/>
              </a:lnSpc>
            </a:pPr>
            <a:r>
              <a:rPr sz="2400" dirty="0">
                <a:latin typeface="Gothic Uralic"/>
                <a:cs typeface="Gothic Uralic"/>
              </a:rPr>
              <a:t>6 pieces </a:t>
            </a:r>
            <a:r>
              <a:rPr sz="2400" spc="-5" dirty="0">
                <a:latin typeface="Gothic Uralic"/>
                <a:cs typeface="Gothic Uralic"/>
              </a:rPr>
              <a:t>of writing. </a:t>
            </a:r>
            <a:r>
              <a:rPr sz="2400" dirty="0">
                <a:latin typeface="Gothic Uralic"/>
                <a:cs typeface="Gothic Uralic"/>
              </a:rPr>
              <a:t>This </a:t>
            </a:r>
            <a:r>
              <a:rPr sz="2400" spc="10" dirty="0">
                <a:latin typeface="Gothic Uralic"/>
                <a:cs typeface="Gothic Uralic"/>
              </a:rPr>
              <a:t>is </a:t>
            </a:r>
            <a:r>
              <a:rPr sz="2400" dirty="0">
                <a:latin typeface="Gothic Uralic"/>
                <a:cs typeface="Gothic Uralic"/>
              </a:rPr>
              <a:t>graded</a:t>
            </a:r>
            <a:r>
              <a:rPr sz="2400" spc="-135" dirty="0">
                <a:latin typeface="Gothic Uralic"/>
                <a:cs typeface="Gothic Uralic"/>
              </a:rPr>
              <a:t> </a:t>
            </a:r>
            <a:r>
              <a:rPr sz="2400" dirty="0">
                <a:latin typeface="Gothic Uralic"/>
                <a:cs typeface="Gothic Uralic"/>
              </a:rPr>
              <a:t>towards  </a:t>
            </a:r>
            <a:r>
              <a:rPr sz="2400" spc="-5" dirty="0">
                <a:latin typeface="Gothic Uralic"/>
                <a:cs typeface="Gothic Uralic"/>
              </a:rPr>
              <a:t>the </a:t>
            </a:r>
            <a:r>
              <a:rPr sz="2400" dirty="0">
                <a:latin typeface="Gothic Uralic"/>
                <a:cs typeface="Gothic Uralic"/>
              </a:rPr>
              <a:t>end </a:t>
            </a:r>
            <a:r>
              <a:rPr sz="2400" spc="-5" dirty="0">
                <a:latin typeface="Gothic Uralic"/>
                <a:cs typeface="Gothic Uralic"/>
              </a:rPr>
              <a:t>of</a:t>
            </a:r>
            <a:r>
              <a:rPr sz="2400" dirty="0">
                <a:latin typeface="Gothic Uralic"/>
                <a:cs typeface="Gothic Uralic"/>
              </a:rPr>
              <a:t> </a:t>
            </a:r>
            <a:r>
              <a:rPr sz="2400" spc="-5" dirty="0">
                <a:latin typeface="Gothic Uralic"/>
                <a:cs typeface="Gothic Uralic"/>
              </a:rPr>
              <a:t>June.</a:t>
            </a:r>
            <a:endParaRPr sz="2400" dirty="0">
              <a:latin typeface="Gothic Uralic"/>
              <a:cs typeface="Gothic Uralic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623923"/>
            <a:ext cx="7036784" cy="24814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539" y="899616"/>
            <a:ext cx="95103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Gothic Uralic"/>
                <a:cs typeface="Gothic Uralic"/>
              </a:rPr>
              <a:t>What </a:t>
            </a:r>
            <a:r>
              <a:rPr sz="4800" spc="-5" dirty="0">
                <a:latin typeface="Gothic Uralic"/>
                <a:cs typeface="Gothic Uralic"/>
              </a:rPr>
              <a:t>is </a:t>
            </a:r>
            <a:r>
              <a:rPr sz="4800" dirty="0">
                <a:latin typeface="Gothic Uralic"/>
                <a:cs typeface="Gothic Uralic"/>
              </a:rPr>
              <a:t>the content of the</a:t>
            </a:r>
            <a:r>
              <a:rPr sz="4800" spc="-90" dirty="0">
                <a:latin typeface="Gothic Uralic"/>
                <a:cs typeface="Gothic Uralic"/>
              </a:rPr>
              <a:t> </a:t>
            </a:r>
            <a:r>
              <a:rPr sz="4800" dirty="0">
                <a:latin typeface="Gothic Uralic"/>
                <a:cs typeface="Gothic Uralic"/>
              </a:rPr>
              <a:t>tests?</a:t>
            </a:r>
            <a:endParaRPr sz="4800">
              <a:latin typeface="Gothic Uralic"/>
              <a:cs typeface="Gothic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5539" y="1993509"/>
            <a:ext cx="9839960" cy="2761615"/>
          </a:xfrm>
          <a:prstGeom prst="rect">
            <a:avLst/>
          </a:prstGeom>
        </p:spPr>
        <p:txBody>
          <a:bodyPr vert="horz" wrap="square" lIns="0" tIns="1479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</a:pPr>
            <a:r>
              <a:rPr sz="2800" spc="-10" dirty="0">
                <a:latin typeface="Gothic Uralic"/>
                <a:cs typeface="Gothic Uralic"/>
              </a:rPr>
              <a:t>Grammar, </a:t>
            </a:r>
            <a:r>
              <a:rPr sz="2800" spc="-5" dirty="0">
                <a:latin typeface="Gothic Uralic"/>
                <a:cs typeface="Gothic Uralic"/>
              </a:rPr>
              <a:t>punctuation </a:t>
            </a:r>
            <a:r>
              <a:rPr sz="2800" spc="-10" dirty="0">
                <a:latin typeface="Gothic Uralic"/>
                <a:cs typeface="Gothic Uralic"/>
              </a:rPr>
              <a:t>and</a:t>
            </a:r>
            <a:r>
              <a:rPr sz="2800" spc="30" dirty="0">
                <a:latin typeface="Gothic Uralic"/>
                <a:cs typeface="Gothic Uralic"/>
              </a:rPr>
              <a:t> </a:t>
            </a:r>
            <a:r>
              <a:rPr sz="2800" spc="-5" dirty="0">
                <a:latin typeface="Gothic Uralic"/>
                <a:cs typeface="Gothic Uralic"/>
              </a:rPr>
              <a:t>spelling:</a:t>
            </a:r>
            <a:endParaRPr sz="2800" dirty="0">
              <a:latin typeface="Gothic Uralic"/>
              <a:cs typeface="Gothic Uralic"/>
            </a:endParaRPr>
          </a:p>
          <a:p>
            <a:pPr marL="195580" marR="99060" indent="-183515">
              <a:lnSpc>
                <a:spcPct val="100000"/>
              </a:lnSpc>
              <a:spcBef>
                <a:spcPts val="915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400" spc="-5" dirty="0">
                <a:latin typeface="Gothic Uralic"/>
                <a:cs typeface="Gothic Uralic"/>
              </a:rPr>
              <a:t>Around 45 </a:t>
            </a:r>
            <a:r>
              <a:rPr sz="2400" dirty="0">
                <a:latin typeface="Gothic Uralic"/>
                <a:cs typeface="Gothic Uralic"/>
              </a:rPr>
              <a:t>questions </a:t>
            </a:r>
            <a:r>
              <a:rPr sz="2400" spc="-5" dirty="0">
                <a:latin typeface="Gothic Uralic"/>
                <a:cs typeface="Gothic Uralic"/>
              </a:rPr>
              <a:t>on word </a:t>
            </a:r>
            <a:r>
              <a:rPr sz="2400" dirty="0">
                <a:latin typeface="Gothic Uralic"/>
                <a:cs typeface="Gothic Uralic"/>
              </a:rPr>
              <a:t>types, use </a:t>
            </a:r>
            <a:r>
              <a:rPr sz="2400" spc="-5" dirty="0">
                <a:latin typeface="Gothic Uralic"/>
                <a:cs typeface="Gothic Uralic"/>
              </a:rPr>
              <a:t>of </a:t>
            </a:r>
            <a:r>
              <a:rPr sz="2400" dirty="0">
                <a:latin typeface="Gothic Uralic"/>
                <a:cs typeface="Gothic Uralic"/>
              </a:rPr>
              <a:t>different </a:t>
            </a:r>
            <a:r>
              <a:rPr sz="2400" spc="-5" dirty="0">
                <a:latin typeface="Gothic Uralic"/>
                <a:cs typeface="Gothic Uralic"/>
              </a:rPr>
              <a:t>punctuation,  </a:t>
            </a:r>
            <a:r>
              <a:rPr sz="2400" dirty="0">
                <a:latin typeface="Gothic Uralic"/>
                <a:cs typeface="Gothic Uralic"/>
              </a:rPr>
              <a:t>meaning </a:t>
            </a:r>
            <a:r>
              <a:rPr sz="2400" spc="-5" dirty="0">
                <a:latin typeface="Gothic Uralic"/>
                <a:cs typeface="Gothic Uralic"/>
              </a:rPr>
              <a:t>of </a:t>
            </a:r>
            <a:r>
              <a:rPr sz="2400" spc="-10" dirty="0">
                <a:latin typeface="Gothic Uralic"/>
                <a:cs typeface="Gothic Uralic"/>
              </a:rPr>
              <a:t>words </a:t>
            </a:r>
            <a:r>
              <a:rPr sz="2400" spc="-5" dirty="0">
                <a:latin typeface="Gothic Uralic"/>
                <a:cs typeface="Gothic Uralic"/>
              </a:rPr>
              <a:t>and </a:t>
            </a:r>
            <a:r>
              <a:rPr sz="2400" dirty="0">
                <a:latin typeface="Gothic Uralic"/>
                <a:cs typeface="Gothic Uralic"/>
              </a:rPr>
              <a:t>grammatical</a:t>
            </a:r>
            <a:r>
              <a:rPr sz="2400" spc="-25" dirty="0">
                <a:latin typeface="Gothic Uralic"/>
                <a:cs typeface="Gothic Uralic"/>
              </a:rPr>
              <a:t> </a:t>
            </a:r>
            <a:r>
              <a:rPr sz="2400" spc="-5" dirty="0">
                <a:latin typeface="Gothic Uralic"/>
                <a:cs typeface="Gothic Uralic"/>
              </a:rPr>
              <a:t>terminology.</a:t>
            </a:r>
            <a:endParaRPr sz="2400" dirty="0">
              <a:latin typeface="Gothic Uralic"/>
              <a:cs typeface="Gothic Uralic"/>
            </a:endParaRPr>
          </a:p>
          <a:p>
            <a:pPr marL="195580" indent="-183515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400" spc="-5" dirty="0">
                <a:latin typeface="Gothic Uralic"/>
                <a:cs typeface="Gothic Uralic"/>
              </a:rPr>
              <a:t>A separate spelling </a:t>
            </a:r>
            <a:r>
              <a:rPr sz="2400" dirty="0">
                <a:latin typeface="Gothic Uralic"/>
                <a:cs typeface="Gothic Uralic"/>
              </a:rPr>
              <a:t>test </a:t>
            </a:r>
            <a:r>
              <a:rPr sz="2400" spc="-5" dirty="0">
                <a:latin typeface="Gothic Uralic"/>
                <a:cs typeface="Gothic Uralic"/>
              </a:rPr>
              <a:t>of 20</a:t>
            </a:r>
            <a:r>
              <a:rPr sz="2400" spc="-50" dirty="0">
                <a:latin typeface="Gothic Uralic"/>
                <a:cs typeface="Gothic Uralic"/>
              </a:rPr>
              <a:t> </a:t>
            </a:r>
            <a:r>
              <a:rPr sz="2400" spc="-5" dirty="0">
                <a:latin typeface="Gothic Uralic"/>
                <a:cs typeface="Gothic Uralic"/>
              </a:rPr>
              <a:t>words.</a:t>
            </a:r>
            <a:endParaRPr sz="2400" dirty="0">
              <a:latin typeface="Gothic Uralic"/>
              <a:cs typeface="Gothic Uralic"/>
            </a:endParaRPr>
          </a:p>
          <a:p>
            <a:pPr marL="195580" marR="5080" indent="-183515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400" spc="-10" dirty="0">
                <a:latin typeface="Gothic Uralic"/>
                <a:cs typeface="Gothic Uralic"/>
              </a:rPr>
              <a:t>The </a:t>
            </a:r>
            <a:r>
              <a:rPr sz="2400" dirty="0">
                <a:latin typeface="Gothic Uralic"/>
                <a:cs typeface="Gothic Uralic"/>
              </a:rPr>
              <a:t>test </a:t>
            </a:r>
            <a:r>
              <a:rPr sz="2400" spc="5" dirty="0">
                <a:latin typeface="Gothic Uralic"/>
                <a:cs typeface="Gothic Uralic"/>
              </a:rPr>
              <a:t>is </a:t>
            </a:r>
            <a:r>
              <a:rPr sz="2400" spc="-5" dirty="0">
                <a:latin typeface="Gothic Uralic"/>
                <a:cs typeface="Gothic Uralic"/>
              </a:rPr>
              <a:t>out of 70 </a:t>
            </a:r>
            <a:r>
              <a:rPr sz="2400" dirty="0">
                <a:latin typeface="Gothic Uralic"/>
                <a:cs typeface="Gothic Uralic"/>
              </a:rPr>
              <a:t>marks – a </a:t>
            </a:r>
            <a:r>
              <a:rPr sz="2400" spc="-5" dirty="0">
                <a:latin typeface="Gothic Uralic"/>
                <a:cs typeface="Gothic Uralic"/>
              </a:rPr>
              <a:t>pass mark of </a:t>
            </a:r>
            <a:r>
              <a:rPr sz="2400" spc="-5" dirty="0" smtClean="0">
                <a:latin typeface="Gothic Uralic"/>
                <a:cs typeface="Gothic Uralic"/>
              </a:rPr>
              <a:t>3</a:t>
            </a:r>
            <a:r>
              <a:rPr lang="en-GB" sz="2400" spc="-5" dirty="0" smtClean="0">
                <a:latin typeface="Gothic Uralic"/>
                <a:cs typeface="Gothic Uralic"/>
              </a:rPr>
              <a:t>6</a:t>
            </a:r>
            <a:r>
              <a:rPr sz="2400" spc="-5" dirty="0" smtClean="0">
                <a:latin typeface="Gothic Uralic"/>
                <a:cs typeface="Gothic Uralic"/>
              </a:rPr>
              <a:t> </a:t>
            </a:r>
            <a:r>
              <a:rPr sz="2400" spc="-5" dirty="0">
                <a:latin typeface="Gothic Uralic"/>
                <a:cs typeface="Gothic Uralic"/>
              </a:rPr>
              <a:t>was </a:t>
            </a:r>
            <a:r>
              <a:rPr sz="2400" dirty="0">
                <a:latin typeface="Gothic Uralic"/>
                <a:cs typeface="Gothic Uralic"/>
              </a:rPr>
              <a:t>needed </a:t>
            </a:r>
            <a:r>
              <a:rPr sz="2400" spc="10" dirty="0">
                <a:latin typeface="Gothic Uralic"/>
                <a:cs typeface="Gothic Uralic"/>
              </a:rPr>
              <a:t>in </a:t>
            </a:r>
            <a:r>
              <a:rPr sz="2400" dirty="0" smtClean="0">
                <a:latin typeface="Gothic Uralic"/>
                <a:cs typeface="Gothic Uralic"/>
              </a:rPr>
              <a:t>201</a:t>
            </a:r>
            <a:r>
              <a:rPr lang="en-GB" sz="2400" dirty="0" smtClean="0">
                <a:latin typeface="Gothic Uralic"/>
                <a:cs typeface="Gothic Uralic"/>
              </a:rPr>
              <a:t>9</a:t>
            </a:r>
            <a:r>
              <a:rPr sz="2400" dirty="0" smtClean="0">
                <a:latin typeface="Gothic Uralic"/>
                <a:cs typeface="Gothic Uralic"/>
              </a:rPr>
              <a:t> </a:t>
            </a:r>
            <a:r>
              <a:rPr sz="2400" spc="-5" dirty="0">
                <a:latin typeface="Gothic Uralic"/>
                <a:cs typeface="Gothic Uralic"/>
              </a:rPr>
              <a:t>(</a:t>
            </a:r>
            <a:r>
              <a:rPr sz="2400" spc="-5" dirty="0" smtClean="0">
                <a:latin typeface="Gothic Uralic"/>
                <a:cs typeface="Gothic Uralic"/>
              </a:rPr>
              <a:t>5</a:t>
            </a:r>
            <a:r>
              <a:rPr lang="en-GB" sz="2400" spc="-5" dirty="0" smtClean="0">
                <a:latin typeface="Gothic Uralic"/>
                <a:cs typeface="Gothic Uralic"/>
              </a:rPr>
              <a:t>5</a:t>
            </a:r>
            <a:r>
              <a:rPr sz="2400" spc="-5" dirty="0" smtClean="0">
                <a:latin typeface="Gothic Uralic"/>
                <a:cs typeface="Gothic Uralic"/>
              </a:rPr>
              <a:t> </a:t>
            </a:r>
            <a:r>
              <a:rPr sz="2400" spc="-5" dirty="0">
                <a:latin typeface="Gothic Uralic"/>
                <a:cs typeface="Gothic Uralic"/>
              </a:rPr>
              <a:t>for Greater </a:t>
            </a:r>
            <a:r>
              <a:rPr sz="2400" spc="-10" dirty="0">
                <a:latin typeface="Gothic Uralic"/>
                <a:cs typeface="Gothic Uralic"/>
              </a:rPr>
              <a:t>Depth).</a:t>
            </a:r>
            <a:endParaRPr sz="2400" dirty="0">
              <a:latin typeface="Gothic Uralic"/>
              <a:cs typeface="Gothic Ur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539" y="899616"/>
            <a:ext cx="95103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Gothic Uralic"/>
                <a:cs typeface="Gothic Uralic"/>
              </a:rPr>
              <a:t>What </a:t>
            </a:r>
            <a:r>
              <a:rPr sz="4800" spc="-5" dirty="0">
                <a:latin typeface="Gothic Uralic"/>
                <a:cs typeface="Gothic Uralic"/>
              </a:rPr>
              <a:t>is </a:t>
            </a:r>
            <a:r>
              <a:rPr sz="4800" dirty="0">
                <a:latin typeface="Gothic Uralic"/>
                <a:cs typeface="Gothic Uralic"/>
              </a:rPr>
              <a:t>the content of the</a:t>
            </a:r>
            <a:r>
              <a:rPr sz="4800" spc="-90" dirty="0">
                <a:latin typeface="Gothic Uralic"/>
                <a:cs typeface="Gothic Uralic"/>
              </a:rPr>
              <a:t> </a:t>
            </a:r>
            <a:r>
              <a:rPr sz="4800" dirty="0">
                <a:latin typeface="Gothic Uralic"/>
                <a:cs typeface="Gothic Uralic"/>
              </a:rPr>
              <a:t>tests?</a:t>
            </a:r>
            <a:endParaRPr sz="4800">
              <a:latin typeface="Gothic Uralic"/>
              <a:cs typeface="Gothic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5539" y="1995604"/>
            <a:ext cx="9176385" cy="3977004"/>
          </a:xfrm>
          <a:prstGeom prst="rect">
            <a:avLst/>
          </a:prstGeom>
        </p:spPr>
        <p:txBody>
          <a:bodyPr vert="horz" wrap="square" lIns="0" tIns="144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0"/>
              </a:spcBef>
            </a:pPr>
            <a:r>
              <a:rPr sz="3200" dirty="0">
                <a:latin typeface="Gothic Uralic"/>
                <a:cs typeface="Gothic Uralic"/>
              </a:rPr>
              <a:t>Reading:</a:t>
            </a:r>
          </a:p>
          <a:p>
            <a:pPr marL="195580" marR="5080" indent="-183515">
              <a:lnSpc>
                <a:spcPct val="100000"/>
              </a:lnSpc>
              <a:spcBef>
                <a:spcPts val="905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800" spc="-10" dirty="0">
                <a:latin typeface="Gothic Uralic"/>
                <a:cs typeface="Gothic Uralic"/>
              </a:rPr>
              <a:t>Three </a:t>
            </a:r>
            <a:r>
              <a:rPr sz="2800" spc="-5" dirty="0">
                <a:latin typeface="Gothic Uralic"/>
                <a:cs typeface="Gothic Uralic"/>
              </a:rPr>
              <a:t>texts, of </a:t>
            </a:r>
            <a:r>
              <a:rPr sz="2800" spc="-10" dirty="0">
                <a:latin typeface="Gothic Uralic"/>
                <a:cs typeface="Gothic Uralic"/>
              </a:rPr>
              <a:t>supposed </a:t>
            </a:r>
            <a:r>
              <a:rPr sz="2800" spc="-5" dirty="0">
                <a:latin typeface="Gothic Uralic"/>
                <a:cs typeface="Gothic Uralic"/>
              </a:rPr>
              <a:t>increasing </a:t>
            </a:r>
            <a:r>
              <a:rPr sz="2800" dirty="0">
                <a:latin typeface="Gothic Uralic"/>
                <a:cs typeface="Gothic Uralic"/>
              </a:rPr>
              <a:t>difficulty, </a:t>
            </a:r>
            <a:r>
              <a:rPr sz="2800" spc="-5" dirty="0">
                <a:latin typeface="Gothic Uralic"/>
                <a:cs typeface="Gothic Uralic"/>
              </a:rPr>
              <a:t>which  </a:t>
            </a:r>
            <a:r>
              <a:rPr sz="2800" dirty="0">
                <a:latin typeface="Gothic Uralic"/>
                <a:cs typeface="Gothic Uralic"/>
              </a:rPr>
              <a:t>could </a:t>
            </a:r>
            <a:r>
              <a:rPr sz="2800" spc="-5" dirty="0">
                <a:latin typeface="Gothic Uralic"/>
                <a:cs typeface="Gothic Uralic"/>
              </a:rPr>
              <a:t>be any </a:t>
            </a:r>
            <a:r>
              <a:rPr sz="2800" dirty="0">
                <a:latin typeface="Gothic Uralic"/>
                <a:cs typeface="Gothic Uralic"/>
              </a:rPr>
              <a:t>combination </a:t>
            </a:r>
            <a:r>
              <a:rPr sz="2800" spc="-5" dirty="0">
                <a:latin typeface="Gothic Uralic"/>
                <a:cs typeface="Gothic Uralic"/>
              </a:rPr>
              <a:t>of story, </a:t>
            </a:r>
            <a:r>
              <a:rPr sz="2800" spc="-10" dirty="0">
                <a:latin typeface="Gothic Uralic"/>
                <a:cs typeface="Gothic Uralic"/>
              </a:rPr>
              <a:t>poetry </a:t>
            </a:r>
            <a:r>
              <a:rPr sz="2800" spc="-5" dirty="0">
                <a:latin typeface="Gothic Uralic"/>
                <a:cs typeface="Gothic Uralic"/>
              </a:rPr>
              <a:t>and </a:t>
            </a:r>
            <a:r>
              <a:rPr sz="2800" spc="5" dirty="0">
                <a:latin typeface="Gothic Uralic"/>
                <a:cs typeface="Gothic Uralic"/>
              </a:rPr>
              <a:t>non-  </a:t>
            </a:r>
            <a:r>
              <a:rPr sz="2800" dirty="0">
                <a:latin typeface="Gothic Uralic"/>
                <a:cs typeface="Gothic Uralic"/>
              </a:rPr>
              <a:t>fiction.</a:t>
            </a:r>
          </a:p>
          <a:p>
            <a:pPr marL="195580" marR="544830" indent="-183515">
              <a:lnSpc>
                <a:spcPct val="100000"/>
              </a:lnSpc>
              <a:spcBef>
                <a:spcPts val="905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800" spc="-5" dirty="0">
                <a:latin typeface="Gothic Uralic"/>
                <a:cs typeface="Gothic Uralic"/>
              </a:rPr>
              <a:t>Around 35 questions on retrieval, inference, word  meaning, summarising </a:t>
            </a:r>
            <a:r>
              <a:rPr sz="2800" spc="-10" dirty="0">
                <a:latin typeface="Gothic Uralic"/>
                <a:cs typeface="Gothic Uralic"/>
              </a:rPr>
              <a:t>and</a:t>
            </a:r>
            <a:r>
              <a:rPr sz="2800" spc="20" dirty="0">
                <a:latin typeface="Gothic Uralic"/>
                <a:cs typeface="Gothic Uralic"/>
              </a:rPr>
              <a:t> </a:t>
            </a:r>
            <a:r>
              <a:rPr sz="2800" spc="-5" dirty="0">
                <a:latin typeface="Gothic Uralic"/>
                <a:cs typeface="Gothic Uralic"/>
              </a:rPr>
              <a:t>comparisons.</a:t>
            </a:r>
            <a:endParaRPr sz="2800" dirty="0">
              <a:latin typeface="Gothic Uralic"/>
              <a:cs typeface="Gothic Uralic"/>
            </a:endParaRPr>
          </a:p>
          <a:p>
            <a:pPr marL="195580" marR="508000" indent="-183515">
              <a:lnSpc>
                <a:spcPct val="100000"/>
              </a:lnSpc>
              <a:spcBef>
                <a:spcPts val="900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800" spc="-5" dirty="0">
                <a:latin typeface="Gothic Uralic"/>
                <a:cs typeface="Gothic Uralic"/>
              </a:rPr>
              <a:t>The </a:t>
            </a:r>
            <a:r>
              <a:rPr sz="2800" spc="-10" dirty="0">
                <a:latin typeface="Gothic Uralic"/>
                <a:cs typeface="Gothic Uralic"/>
              </a:rPr>
              <a:t>test </a:t>
            </a:r>
            <a:r>
              <a:rPr sz="2800" dirty="0">
                <a:latin typeface="Gothic Uralic"/>
                <a:cs typeface="Gothic Uralic"/>
              </a:rPr>
              <a:t>is </a:t>
            </a:r>
            <a:r>
              <a:rPr sz="2800" spc="-5" dirty="0">
                <a:latin typeface="Gothic Uralic"/>
                <a:cs typeface="Gothic Uralic"/>
              </a:rPr>
              <a:t>out </a:t>
            </a:r>
            <a:r>
              <a:rPr sz="2800" dirty="0">
                <a:latin typeface="Gothic Uralic"/>
                <a:cs typeface="Gothic Uralic"/>
              </a:rPr>
              <a:t>of </a:t>
            </a:r>
            <a:r>
              <a:rPr sz="2800" spc="-5" dirty="0">
                <a:latin typeface="Gothic Uralic"/>
                <a:cs typeface="Gothic Uralic"/>
              </a:rPr>
              <a:t>50 marks – a pass mark of 28 </a:t>
            </a:r>
            <a:r>
              <a:rPr sz="2800" spc="-10" dirty="0">
                <a:latin typeface="Gothic Uralic"/>
                <a:cs typeface="Gothic Uralic"/>
              </a:rPr>
              <a:t>was  needed </a:t>
            </a:r>
            <a:r>
              <a:rPr sz="2800" dirty="0">
                <a:latin typeface="Gothic Uralic"/>
                <a:cs typeface="Gothic Uralic"/>
              </a:rPr>
              <a:t>in </a:t>
            </a:r>
            <a:r>
              <a:rPr sz="2800" spc="-10" dirty="0" smtClean="0">
                <a:latin typeface="Gothic Uralic"/>
                <a:cs typeface="Gothic Uralic"/>
              </a:rPr>
              <a:t>201</a:t>
            </a:r>
            <a:r>
              <a:rPr lang="en-GB" sz="2800" spc="-10" dirty="0" smtClean="0">
                <a:latin typeface="Gothic Uralic"/>
                <a:cs typeface="Gothic Uralic"/>
              </a:rPr>
              <a:t>9</a:t>
            </a:r>
            <a:r>
              <a:rPr sz="2800" spc="-10" dirty="0" smtClean="0">
                <a:latin typeface="Gothic Uralic"/>
                <a:cs typeface="Gothic Uralic"/>
              </a:rPr>
              <a:t> </a:t>
            </a:r>
            <a:r>
              <a:rPr sz="2800" spc="-5" dirty="0">
                <a:latin typeface="Gothic Uralic"/>
                <a:cs typeface="Gothic Uralic"/>
              </a:rPr>
              <a:t>(</a:t>
            </a:r>
            <a:r>
              <a:rPr sz="2800" spc="-5" dirty="0" smtClean="0">
                <a:latin typeface="Gothic Uralic"/>
                <a:cs typeface="Gothic Uralic"/>
              </a:rPr>
              <a:t>4</a:t>
            </a:r>
            <a:r>
              <a:rPr lang="en-GB" sz="2800" spc="-5" dirty="0" smtClean="0">
                <a:latin typeface="Gothic Uralic"/>
                <a:cs typeface="Gothic Uralic"/>
              </a:rPr>
              <a:t>1</a:t>
            </a:r>
            <a:r>
              <a:rPr sz="2800" spc="-5" dirty="0" smtClean="0">
                <a:latin typeface="Gothic Uralic"/>
                <a:cs typeface="Gothic Uralic"/>
              </a:rPr>
              <a:t> </a:t>
            </a:r>
            <a:r>
              <a:rPr sz="2800" spc="-5" dirty="0">
                <a:latin typeface="Gothic Uralic"/>
                <a:cs typeface="Gothic Uralic"/>
              </a:rPr>
              <a:t>for </a:t>
            </a:r>
            <a:r>
              <a:rPr sz="2800" spc="-10" dirty="0">
                <a:latin typeface="Gothic Uralic"/>
                <a:cs typeface="Gothic Uralic"/>
              </a:rPr>
              <a:t>Greater</a:t>
            </a:r>
            <a:r>
              <a:rPr sz="2800" spc="55" dirty="0">
                <a:latin typeface="Gothic Uralic"/>
                <a:cs typeface="Gothic Uralic"/>
              </a:rPr>
              <a:t> </a:t>
            </a:r>
            <a:r>
              <a:rPr sz="2800" spc="-10" dirty="0">
                <a:latin typeface="Gothic Uralic"/>
                <a:cs typeface="Gothic Uralic"/>
              </a:rPr>
              <a:t>Depth).</a:t>
            </a:r>
            <a:endParaRPr sz="2800" dirty="0">
              <a:latin typeface="Gothic Uralic"/>
              <a:cs typeface="Gothic Ur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539" y="899616"/>
            <a:ext cx="95103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Gothic Uralic"/>
                <a:cs typeface="Gothic Uralic"/>
              </a:rPr>
              <a:t>What </a:t>
            </a:r>
            <a:r>
              <a:rPr sz="4800" spc="-5" dirty="0">
                <a:latin typeface="Gothic Uralic"/>
                <a:cs typeface="Gothic Uralic"/>
              </a:rPr>
              <a:t>is </a:t>
            </a:r>
            <a:r>
              <a:rPr sz="4800" dirty="0">
                <a:latin typeface="Gothic Uralic"/>
                <a:cs typeface="Gothic Uralic"/>
              </a:rPr>
              <a:t>the content of the</a:t>
            </a:r>
            <a:r>
              <a:rPr sz="4800" spc="-90" dirty="0">
                <a:latin typeface="Gothic Uralic"/>
                <a:cs typeface="Gothic Uralic"/>
              </a:rPr>
              <a:t> </a:t>
            </a:r>
            <a:r>
              <a:rPr sz="4800" dirty="0">
                <a:latin typeface="Gothic Uralic"/>
                <a:cs typeface="Gothic Uralic"/>
              </a:rPr>
              <a:t>tests?</a:t>
            </a:r>
            <a:endParaRPr sz="4800">
              <a:latin typeface="Gothic Uralic"/>
              <a:cs typeface="Gothic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5539" y="2015464"/>
            <a:ext cx="9794240" cy="3465692"/>
          </a:xfrm>
          <a:prstGeom prst="rect">
            <a:avLst/>
          </a:prstGeom>
        </p:spPr>
        <p:txBody>
          <a:bodyPr vert="horz" wrap="square" lIns="0" tIns="86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2600" spc="-10" dirty="0">
                <a:latin typeface="Gothic Uralic"/>
                <a:cs typeface="Gothic Uralic"/>
              </a:rPr>
              <a:t>Writing:</a:t>
            </a:r>
            <a:endParaRPr sz="2600" dirty="0">
              <a:latin typeface="Gothic Uralic"/>
              <a:cs typeface="Gothic Uralic"/>
            </a:endParaRPr>
          </a:p>
          <a:p>
            <a:pPr marL="195580" indent="-183515">
              <a:lnSpc>
                <a:spcPct val="100000"/>
              </a:lnSpc>
              <a:spcBef>
                <a:spcPts val="590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600" dirty="0">
                <a:latin typeface="Gothic Uralic"/>
                <a:cs typeface="Gothic Uralic"/>
              </a:rPr>
              <a:t>No</a:t>
            </a:r>
            <a:r>
              <a:rPr sz="2600" spc="-15" dirty="0">
                <a:latin typeface="Gothic Uralic"/>
                <a:cs typeface="Gothic Uralic"/>
              </a:rPr>
              <a:t> </a:t>
            </a:r>
            <a:r>
              <a:rPr sz="2600" dirty="0">
                <a:latin typeface="Gothic Uralic"/>
                <a:cs typeface="Gothic Uralic"/>
              </a:rPr>
              <a:t>test!</a:t>
            </a:r>
          </a:p>
          <a:p>
            <a:pPr marL="195580" marR="146050" indent="-183515">
              <a:lnSpc>
                <a:spcPts val="2810"/>
              </a:lnSpc>
              <a:spcBef>
                <a:spcPts val="940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600" dirty="0">
                <a:latin typeface="Gothic Uralic"/>
                <a:cs typeface="Gothic Uralic"/>
              </a:rPr>
              <a:t>Assessment throughout </a:t>
            </a:r>
            <a:r>
              <a:rPr sz="2600" spc="5" dirty="0">
                <a:latin typeface="Gothic Uralic"/>
                <a:cs typeface="Gothic Uralic"/>
              </a:rPr>
              <a:t>Y5 </a:t>
            </a:r>
            <a:r>
              <a:rPr sz="2600" spc="-5" dirty="0">
                <a:latin typeface="Gothic Uralic"/>
                <a:cs typeface="Gothic Uralic"/>
              </a:rPr>
              <a:t>and </a:t>
            </a:r>
            <a:r>
              <a:rPr sz="2600" spc="5" dirty="0">
                <a:latin typeface="Gothic Uralic"/>
                <a:cs typeface="Gothic Uralic"/>
              </a:rPr>
              <a:t>Y6 </a:t>
            </a:r>
            <a:r>
              <a:rPr sz="2600" spc="-5" dirty="0">
                <a:latin typeface="Gothic Uralic"/>
                <a:cs typeface="Gothic Uralic"/>
              </a:rPr>
              <a:t>against </a:t>
            </a:r>
            <a:r>
              <a:rPr sz="2600" dirty="0">
                <a:latin typeface="Gothic Uralic"/>
                <a:cs typeface="Gothic Uralic"/>
              </a:rPr>
              <a:t>a </a:t>
            </a:r>
            <a:r>
              <a:rPr sz="2600" spc="-5" dirty="0">
                <a:latin typeface="Gothic Uralic"/>
                <a:cs typeface="Gothic Uralic"/>
              </a:rPr>
              <a:t>list </a:t>
            </a:r>
            <a:r>
              <a:rPr sz="2600" dirty="0">
                <a:latin typeface="Gothic Uralic"/>
                <a:cs typeface="Gothic Uralic"/>
              </a:rPr>
              <a:t>of </a:t>
            </a:r>
            <a:r>
              <a:rPr sz="2600" spc="-5" dirty="0">
                <a:latin typeface="Gothic Uralic"/>
                <a:cs typeface="Gothic Uralic"/>
              </a:rPr>
              <a:t>criteria </a:t>
            </a:r>
            <a:r>
              <a:rPr sz="2600" dirty="0" smtClean="0">
                <a:latin typeface="Gothic Uralic"/>
                <a:cs typeface="Gothic Uralic"/>
              </a:rPr>
              <a:t>to </a:t>
            </a:r>
            <a:r>
              <a:rPr sz="2600" dirty="0">
                <a:latin typeface="Gothic Uralic"/>
                <a:cs typeface="Gothic Uralic"/>
              </a:rPr>
              <a:t>be met for each</a:t>
            </a:r>
            <a:r>
              <a:rPr sz="2600" spc="-45" dirty="0">
                <a:latin typeface="Gothic Uralic"/>
                <a:cs typeface="Gothic Uralic"/>
              </a:rPr>
              <a:t> </a:t>
            </a:r>
            <a:r>
              <a:rPr sz="2600" spc="-5" dirty="0">
                <a:latin typeface="Gothic Uralic"/>
                <a:cs typeface="Gothic Uralic"/>
              </a:rPr>
              <a:t>grade.</a:t>
            </a:r>
            <a:endParaRPr sz="2600" dirty="0">
              <a:latin typeface="Gothic Uralic"/>
              <a:cs typeface="Gothic Uralic"/>
            </a:endParaRPr>
          </a:p>
          <a:p>
            <a:pPr marL="195580" marR="5080" indent="-183515">
              <a:lnSpc>
                <a:spcPts val="2810"/>
              </a:lnSpc>
              <a:spcBef>
                <a:spcPts val="894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600" dirty="0">
                <a:latin typeface="Gothic Uralic"/>
                <a:cs typeface="Gothic Uralic"/>
              </a:rPr>
              <a:t>The </a:t>
            </a:r>
            <a:r>
              <a:rPr sz="2600" spc="-5" dirty="0">
                <a:latin typeface="Gothic Uralic"/>
                <a:cs typeface="Gothic Uralic"/>
              </a:rPr>
              <a:t>list is </a:t>
            </a:r>
            <a:r>
              <a:rPr sz="2600" dirty="0">
                <a:latin typeface="Gothic Uralic"/>
                <a:cs typeface="Gothic Uralic"/>
              </a:rPr>
              <a:t>not </a:t>
            </a:r>
            <a:r>
              <a:rPr sz="2600" spc="-5" dirty="0">
                <a:latin typeface="Gothic Uralic"/>
                <a:cs typeface="Gothic Uralic"/>
              </a:rPr>
              <a:t>‘best </a:t>
            </a:r>
            <a:r>
              <a:rPr sz="2600" dirty="0">
                <a:latin typeface="Gothic Uralic"/>
                <a:cs typeface="Gothic Uralic"/>
              </a:rPr>
              <a:t>fit’ – </a:t>
            </a:r>
            <a:r>
              <a:rPr sz="2600" spc="-5" dirty="0">
                <a:latin typeface="Gothic Uralic"/>
                <a:cs typeface="Gothic Uralic"/>
              </a:rPr>
              <a:t>with </a:t>
            </a:r>
            <a:r>
              <a:rPr sz="2600" dirty="0">
                <a:latin typeface="Gothic Uralic"/>
                <a:cs typeface="Gothic Uralic"/>
              </a:rPr>
              <a:t>the </a:t>
            </a:r>
            <a:r>
              <a:rPr sz="2600" spc="-5" dirty="0">
                <a:latin typeface="Gothic Uralic"/>
                <a:cs typeface="Gothic Uralic"/>
              </a:rPr>
              <a:t>exception of handwriting, all  criteria </a:t>
            </a:r>
            <a:r>
              <a:rPr sz="2600" spc="5" dirty="0">
                <a:latin typeface="Gothic Uralic"/>
                <a:cs typeface="Gothic Uralic"/>
              </a:rPr>
              <a:t>have </a:t>
            </a:r>
            <a:r>
              <a:rPr sz="2600" dirty="0">
                <a:latin typeface="Gothic Uralic"/>
                <a:cs typeface="Gothic Uralic"/>
              </a:rPr>
              <a:t>to be met, or a </a:t>
            </a:r>
            <a:r>
              <a:rPr sz="2600" spc="-5" dirty="0">
                <a:latin typeface="Gothic Uralic"/>
                <a:cs typeface="Gothic Uralic"/>
              </a:rPr>
              <a:t>lower </a:t>
            </a:r>
            <a:r>
              <a:rPr sz="2600" dirty="0">
                <a:latin typeface="Gothic Uralic"/>
                <a:cs typeface="Gothic Uralic"/>
              </a:rPr>
              <a:t>grade </a:t>
            </a:r>
            <a:r>
              <a:rPr sz="2600" spc="-5" dirty="0">
                <a:latin typeface="Gothic Uralic"/>
                <a:cs typeface="Gothic Uralic"/>
              </a:rPr>
              <a:t>is awarded  instead.</a:t>
            </a:r>
            <a:endParaRPr sz="2600" dirty="0">
              <a:latin typeface="Gothic Uralic"/>
              <a:cs typeface="Gothic Uralic"/>
            </a:endParaRPr>
          </a:p>
          <a:p>
            <a:pPr marL="195580" marR="986790" indent="-183515">
              <a:lnSpc>
                <a:spcPts val="2810"/>
              </a:lnSpc>
              <a:spcBef>
                <a:spcPts val="900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600" spc="10" dirty="0">
                <a:latin typeface="Gothic Uralic"/>
                <a:cs typeface="Gothic Uralic"/>
              </a:rPr>
              <a:t>In </a:t>
            </a:r>
            <a:r>
              <a:rPr sz="2600" spc="5" dirty="0">
                <a:latin typeface="Gothic Uralic"/>
                <a:cs typeface="Gothic Uralic"/>
              </a:rPr>
              <a:t>very </a:t>
            </a:r>
            <a:r>
              <a:rPr sz="2600" spc="-5" dirty="0">
                <a:latin typeface="Gothic Uralic"/>
                <a:cs typeface="Gothic Uralic"/>
              </a:rPr>
              <a:t>specific situations, </a:t>
            </a:r>
            <a:r>
              <a:rPr sz="2600" dirty="0">
                <a:latin typeface="Gothic Uralic"/>
                <a:cs typeface="Gothic Uralic"/>
              </a:rPr>
              <a:t>an exemption for one of the  </a:t>
            </a:r>
            <a:r>
              <a:rPr sz="2600" spc="-5" dirty="0">
                <a:latin typeface="Gothic Uralic"/>
                <a:cs typeface="Gothic Uralic"/>
              </a:rPr>
              <a:t>criteria </a:t>
            </a:r>
            <a:r>
              <a:rPr sz="2600" dirty="0">
                <a:latin typeface="Gothic Uralic"/>
                <a:cs typeface="Gothic Uralic"/>
              </a:rPr>
              <a:t>can be used. </a:t>
            </a:r>
            <a:r>
              <a:rPr sz="2600" spc="-10" dirty="0">
                <a:latin typeface="Gothic Uralic"/>
                <a:cs typeface="Gothic Uralic"/>
              </a:rPr>
              <a:t>E.g.</a:t>
            </a:r>
            <a:r>
              <a:rPr sz="2600" spc="15" dirty="0">
                <a:latin typeface="Gothic Uralic"/>
                <a:cs typeface="Gothic Uralic"/>
              </a:rPr>
              <a:t> </a:t>
            </a:r>
            <a:r>
              <a:rPr sz="2600" spc="-5" dirty="0">
                <a:latin typeface="Gothic Uralic"/>
                <a:cs typeface="Gothic Uralic"/>
              </a:rPr>
              <a:t>spelling.</a:t>
            </a:r>
            <a:endParaRPr sz="2600" dirty="0">
              <a:latin typeface="Gothic Uralic"/>
              <a:cs typeface="Gothic Ur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539" y="899616"/>
            <a:ext cx="95103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>
                <a:latin typeface="Gothic Uralic"/>
                <a:cs typeface="Gothic Uralic"/>
              </a:rPr>
              <a:t>What </a:t>
            </a:r>
            <a:r>
              <a:rPr sz="4800" spc="-5" dirty="0">
                <a:latin typeface="Gothic Uralic"/>
                <a:cs typeface="Gothic Uralic"/>
              </a:rPr>
              <a:t>is </a:t>
            </a:r>
            <a:r>
              <a:rPr sz="4800" dirty="0">
                <a:latin typeface="Gothic Uralic"/>
                <a:cs typeface="Gothic Uralic"/>
              </a:rPr>
              <a:t>the content of the</a:t>
            </a:r>
            <a:r>
              <a:rPr sz="4800" spc="-90" dirty="0">
                <a:latin typeface="Gothic Uralic"/>
                <a:cs typeface="Gothic Uralic"/>
              </a:rPr>
              <a:t> </a:t>
            </a:r>
            <a:r>
              <a:rPr sz="4800" dirty="0">
                <a:latin typeface="Gothic Uralic"/>
                <a:cs typeface="Gothic Uralic"/>
              </a:rPr>
              <a:t>tests?</a:t>
            </a:r>
            <a:endParaRPr sz="4800">
              <a:latin typeface="Gothic Uralic"/>
              <a:cs typeface="Gothic Ural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45539" y="2016379"/>
            <a:ext cx="9890760" cy="3584828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2400" dirty="0">
                <a:latin typeface="Gothic Uralic"/>
                <a:cs typeface="Gothic Uralic"/>
              </a:rPr>
              <a:t>Maths:</a:t>
            </a:r>
          </a:p>
          <a:p>
            <a:pPr marL="12700">
              <a:lnSpc>
                <a:spcPct val="100000"/>
              </a:lnSpc>
              <a:spcBef>
                <a:spcPts val="610"/>
              </a:spcBef>
            </a:pPr>
            <a:r>
              <a:rPr sz="2400" spc="-5" dirty="0">
                <a:latin typeface="Gothic Uralic"/>
                <a:cs typeface="Gothic Uralic"/>
              </a:rPr>
              <a:t>Three </a:t>
            </a:r>
            <a:r>
              <a:rPr sz="2400" dirty="0">
                <a:latin typeface="Gothic Uralic"/>
                <a:cs typeface="Gothic Uralic"/>
              </a:rPr>
              <a:t>different </a:t>
            </a:r>
            <a:r>
              <a:rPr sz="2400" spc="-5" dirty="0">
                <a:latin typeface="Gothic Uralic"/>
                <a:cs typeface="Gothic Uralic"/>
              </a:rPr>
              <a:t>papers </a:t>
            </a:r>
            <a:r>
              <a:rPr sz="2400" dirty="0">
                <a:latin typeface="Gothic Uralic"/>
                <a:cs typeface="Gothic Uralic"/>
              </a:rPr>
              <a:t>– </a:t>
            </a:r>
            <a:r>
              <a:rPr sz="2400" spc="-5" dirty="0">
                <a:latin typeface="Gothic Uralic"/>
                <a:cs typeface="Gothic Uralic"/>
              </a:rPr>
              <a:t>Arithmetic, and two </a:t>
            </a:r>
            <a:r>
              <a:rPr sz="2400" dirty="0">
                <a:latin typeface="Gothic Uralic"/>
                <a:cs typeface="Gothic Uralic"/>
              </a:rPr>
              <a:t>reasoning</a:t>
            </a:r>
            <a:r>
              <a:rPr sz="2400" spc="-35" dirty="0">
                <a:latin typeface="Gothic Uralic"/>
                <a:cs typeface="Gothic Uralic"/>
              </a:rPr>
              <a:t> </a:t>
            </a:r>
            <a:r>
              <a:rPr sz="2400" spc="-10" dirty="0">
                <a:latin typeface="Gothic Uralic"/>
                <a:cs typeface="Gothic Uralic"/>
              </a:rPr>
              <a:t>papers.</a:t>
            </a:r>
            <a:endParaRPr sz="2400" dirty="0">
              <a:latin typeface="Gothic Uralic"/>
              <a:cs typeface="Gothic Uralic"/>
            </a:endParaRPr>
          </a:p>
          <a:p>
            <a:pPr marL="12700" marR="789940">
              <a:lnSpc>
                <a:spcPct val="90000"/>
              </a:lnSpc>
              <a:spcBef>
                <a:spcPts val="900"/>
              </a:spcBef>
            </a:pPr>
            <a:r>
              <a:rPr sz="2400" dirty="0">
                <a:latin typeface="Gothic Uralic"/>
                <a:cs typeface="Gothic Uralic"/>
              </a:rPr>
              <a:t>Arithmetic </a:t>
            </a:r>
            <a:r>
              <a:rPr sz="2400" spc="10" dirty="0">
                <a:latin typeface="Gothic Uralic"/>
                <a:cs typeface="Gothic Uralic"/>
              </a:rPr>
              <a:t>is </a:t>
            </a:r>
            <a:r>
              <a:rPr sz="2400" spc="-5" dirty="0" smtClean="0">
                <a:latin typeface="Gothic Uralic"/>
                <a:cs typeface="Gothic Uralic"/>
              </a:rPr>
              <a:t>3</a:t>
            </a:r>
            <a:r>
              <a:rPr lang="en-GB" sz="2400" spc="-5" dirty="0" smtClean="0">
                <a:latin typeface="Gothic Uralic"/>
                <a:cs typeface="Gothic Uralic"/>
              </a:rPr>
              <a:t>6</a:t>
            </a:r>
            <a:r>
              <a:rPr sz="2400" spc="-5" dirty="0" smtClean="0">
                <a:latin typeface="Gothic Uralic"/>
                <a:cs typeface="Gothic Uralic"/>
              </a:rPr>
              <a:t> </a:t>
            </a:r>
            <a:r>
              <a:rPr sz="2400" dirty="0">
                <a:latin typeface="Gothic Uralic"/>
                <a:cs typeface="Gothic Uralic"/>
              </a:rPr>
              <a:t>questions </a:t>
            </a:r>
            <a:r>
              <a:rPr sz="2400" spc="10" dirty="0">
                <a:latin typeface="Gothic Uralic"/>
                <a:cs typeface="Gothic Uralic"/>
              </a:rPr>
              <a:t>in </a:t>
            </a:r>
            <a:r>
              <a:rPr sz="2400" spc="-5" dirty="0">
                <a:latin typeface="Gothic Uralic"/>
                <a:cs typeface="Gothic Uralic"/>
              </a:rPr>
              <a:t>30 </a:t>
            </a:r>
            <a:r>
              <a:rPr sz="2400" dirty="0">
                <a:latin typeface="Gothic Uralic"/>
                <a:cs typeface="Gothic Uralic"/>
              </a:rPr>
              <a:t>minutes. </a:t>
            </a:r>
            <a:r>
              <a:rPr sz="2400" spc="-10" dirty="0">
                <a:latin typeface="Gothic Uralic"/>
                <a:cs typeface="Gothic Uralic"/>
              </a:rPr>
              <a:t>The </a:t>
            </a:r>
            <a:r>
              <a:rPr sz="2400" dirty="0">
                <a:latin typeface="Gothic Uralic"/>
                <a:cs typeface="Gothic Uralic"/>
              </a:rPr>
              <a:t>four </a:t>
            </a:r>
            <a:r>
              <a:rPr sz="2400" dirty="0" smtClean="0">
                <a:latin typeface="Gothic Uralic"/>
                <a:cs typeface="Gothic Uralic"/>
              </a:rPr>
              <a:t>operations</a:t>
            </a:r>
            <a:r>
              <a:rPr sz="2400" dirty="0">
                <a:latin typeface="Gothic Uralic"/>
                <a:cs typeface="Gothic Uralic"/>
              </a:rPr>
              <a:t>, fractions, decimals, percentages </a:t>
            </a:r>
            <a:r>
              <a:rPr sz="2400" spc="-5" dirty="0">
                <a:latin typeface="Gothic Uralic"/>
                <a:cs typeface="Gothic Uralic"/>
              </a:rPr>
              <a:t>and BIDMAS are </a:t>
            </a:r>
            <a:r>
              <a:rPr sz="2400" dirty="0" smtClean="0">
                <a:latin typeface="Gothic Uralic"/>
                <a:cs typeface="Gothic Uralic"/>
              </a:rPr>
              <a:t>covered</a:t>
            </a:r>
            <a:r>
              <a:rPr sz="2400" dirty="0">
                <a:latin typeface="Gothic Uralic"/>
                <a:cs typeface="Gothic Uralic"/>
              </a:rPr>
              <a:t>.</a:t>
            </a:r>
          </a:p>
          <a:p>
            <a:pPr marL="12700" marR="5080">
              <a:lnSpc>
                <a:spcPts val="2590"/>
              </a:lnSpc>
              <a:spcBef>
                <a:spcPts val="940"/>
              </a:spcBef>
            </a:pPr>
            <a:r>
              <a:rPr sz="2400" dirty="0">
                <a:latin typeface="Gothic Uralic"/>
                <a:cs typeface="Gothic Uralic"/>
              </a:rPr>
              <a:t>Reasoning </a:t>
            </a:r>
            <a:r>
              <a:rPr sz="2400" spc="-5" dirty="0">
                <a:latin typeface="Gothic Uralic"/>
                <a:cs typeface="Gothic Uralic"/>
              </a:rPr>
              <a:t>papers </a:t>
            </a:r>
            <a:r>
              <a:rPr sz="2400" dirty="0">
                <a:latin typeface="Gothic Uralic"/>
                <a:cs typeface="Gothic Uralic"/>
              </a:rPr>
              <a:t>– </a:t>
            </a:r>
            <a:r>
              <a:rPr sz="2400" spc="-5" dirty="0">
                <a:latin typeface="Gothic Uralic"/>
                <a:cs typeface="Gothic Uralic"/>
              </a:rPr>
              <a:t>around 20 </a:t>
            </a:r>
            <a:r>
              <a:rPr sz="2400" dirty="0">
                <a:latin typeface="Gothic Uralic"/>
                <a:cs typeface="Gothic Uralic"/>
              </a:rPr>
              <a:t>questions </a:t>
            </a:r>
            <a:r>
              <a:rPr sz="2400" spc="10" dirty="0">
                <a:latin typeface="Gothic Uralic"/>
                <a:cs typeface="Gothic Uralic"/>
              </a:rPr>
              <a:t>in </a:t>
            </a:r>
            <a:r>
              <a:rPr sz="2400" spc="-5" dirty="0">
                <a:latin typeface="Gothic Uralic"/>
                <a:cs typeface="Gothic Uralic"/>
              </a:rPr>
              <a:t>40 </a:t>
            </a:r>
            <a:r>
              <a:rPr sz="2400" dirty="0">
                <a:latin typeface="Gothic Uralic"/>
                <a:cs typeface="Gothic Uralic"/>
              </a:rPr>
              <a:t>minutes. </a:t>
            </a:r>
            <a:r>
              <a:rPr sz="2400" spc="-5" dirty="0">
                <a:latin typeface="Gothic Uralic"/>
                <a:cs typeface="Gothic Uralic"/>
              </a:rPr>
              <a:t>These </a:t>
            </a:r>
            <a:r>
              <a:rPr sz="2400" dirty="0">
                <a:latin typeface="Gothic Uralic"/>
                <a:cs typeface="Gothic Uralic"/>
              </a:rPr>
              <a:t>cover </a:t>
            </a:r>
            <a:r>
              <a:rPr sz="2400" spc="-5" dirty="0" smtClean="0">
                <a:latin typeface="Gothic Uralic"/>
                <a:cs typeface="Gothic Uralic"/>
              </a:rPr>
              <a:t>all </a:t>
            </a:r>
            <a:r>
              <a:rPr sz="2400" spc="-5" dirty="0">
                <a:latin typeface="Gothic Uralic"/>
                <a:cs typeface="Gothic Uralic"/>
              </a:rPr>
              <a:t>aspects of the </a:t>
            </a:r>
            <a:r>
              <a:rPr sz="2400" dirty="0">
                <a:latin typeface="Gothic Uralic"/>
                <a:cs typeface="Gothic Uralic"/>
              </a:rPr>
              <a:t>KS2 curriculum and take </a:t>
            </a:r>
            <a:r>
              <a:rPr sz="2400" spc="-5" dirty="0">
                <a:latin typeface="Gothic Uralic"/>
                <a:cs typeface="Gothic Uralic"/>
              </a:rPr>
              <a:t>the form of worded </a:t>
            </a:r>
            <a:r>
              <a:rPr sz="2400" spc="-5" dirty="0" smtClean="0">
                <a:latin typeface="Gothic Uralic"/>
                <a:cs typeface="Gothic Uralic"/>
              </a:rPr>
              <a:t>problems</a:t>
            </a:r>
            <a:r>
              <a:rPr sz="2400" spc="-5" dirty="0">
                <a:latin typeface="Gothic Uralic"/>
                <a:cs typeface="Gothic Uralic"/>
              </a:rPr>
              <a:t>, </a:t>
            </a:r>
            <a:r>
              <a:rPr sz="2400" dirty="0">
                <a:latin typeface="Gothic Uralic"/>
                <a:cs typeface="Gothic Uralic"/>
              </a:rPr>
              <a:t>multiple choice, diagram drawing</a:t>
            </a:r>
            <a:r>
              <a:rPr sz="2400" spc="-150" dirty="0">
                <a:latin typeface="Gothic Uralic"/>
                <a:cs typeface="Gothic Uralic"/>
              </a:rPr>
              <a:t> </a:t>
            </a:r>
            <a:r>
              <a:rPr sz="2400" dirty="0">
                <a:latin typeface="Gothic Uralic"/>
                <a:cs typeface="Gothic Uralic"/>
              </a:rPr>
              <a:t>etc.</a:t>
            </a:r>
          </a:p>
          <a:p>
            <a:pPr marL="12700" marR="73025">
              <a:lnSpc>
                <a:spcPts val="2590"/>
              </a:lnSpc>
              <a:spcBef>
                <a:spcPts val="910"/>
              </a:spcBef>
            </a:pPr>
            <a:r>
              <a:rPr sz="2400" spc="-10" dirty="0">
                <a:latin typeface="Gothic Uralic"/>
                <a:cs typeface="Gothic Uralic"/>
              </a:rPr>
              <a:t>The </a:t>
            </a:r>
            <a:r>
              <a:rPr sz="2400" dirty="0">
                <a:latin typeface="Gothic Uralic"/>
                <a:cs typeface="Gothic Uralic"/>
              </a:rPr>
              <a:t>test </a:t>
            </a:r>
            <a:r>
              <a:rPr sz="2400" spc="5" dirty="0">
                <a:latin typeface="Gothic Uralic"/>
                <a:cs typeface="Gothic Uralic"/>
              </a:rPr>
              <a:t>is </a:t>
            </a:r>
            <a:r>
              <a:rPr sz="2400" dirty="0">
                <a:latin typeface="Gothic Uralic"/>
                <a:cs typeface="Gothic Uralic"/>
              </a:rPr>
              <a:t>out </a:t>
            </a:r>
            <a:r>
              <a:rPr sz="2400" spc="-5" dirty="0">
                <a:latin typeface="Gothic Uralic"/>
                <a:cs typeface="Gothic Uralic"/>
              </a:rPr>
              <a:t>of </a:t>
            </a:r>
            <a:r>
              <a:rPr sz="2400" dirty="0">
                <a:latin typeface="Gothic Uralic"/>
                <a:cs typeface="Gothic Uralic"/>
              </a:rPr>
              <a:t>110 marks – a </a:t>
            </a:r>
            <a:r>
              <a:rPr sz="2400" spc="-5" dirty="0">
                <a:latin typeface="Gothic Uralic"/>
                <a:cs typeface="Gothic Uralic"/>
              </a:rPr>
              <a:t>pass </a:t>
            </a:r>
            <a:r>
              <a:rPr sz="2400" dirty="0">
                <a:latin typeface="Gothic Uralic"/>
                <a:cs typeface="Gothic Uralic"/>
              </a:rPr>
              <a:t>mark </a:t>
            </a:r>
            <a:r>
              <a:rPr sz="2400" spc="-5" dirty="0">
                <a:latin typeface="Gothic Uralic"/>
                <a:cs typeface="Gothic Uralic"/>
              </a:rPr>
              <a:t>of </a:t>
            </a:r>
            <a:r>
              <a:rPr lang="en-GB" sz="2400" dirty="0" smtClean="0">
                <a:latin typeface="Gothic Uralic"/>
                <a:cs typeface="Gothic Uralic"/>
              </a:rPr>
              <a:t>58</a:t>
            </a:r>
            <a:r>
              <a:rPr sz="2400" dirty="0" smtClean="0">
                <a:latin typeface="Gothic Uralic"/>
                <a:cs typeface="Gothic Uralic"/>
              </a:rPr>
              <a:t> </a:t>
            </a:r>
            <a:r>
              <a:rPr sz="2400" spc="-5" dirty="0">
                <a:latin typeface="Gothic Uralic"/>
                <a:cs typeface="Gothic Uralic"/>
              </a:rPr>
              <a:t>was </a:t>
            </a:r>
            <a:r>
              <a:rPr sz="2400" dirty="0">
                <a:latin typeface="Gothic Uralic"/>
                <a:cs typeface="Gothic Uralic"/>
              </a:rPr>
              <a:t>needed </a:t>
            </a:r>
            <a:r>
              <a:rPr sz="2400" spc="10" dirty="0">
                <a:latin typeface="Gothic Uralic"/>
                <a:cs typeface="Gothic Uralic"/>
              </a:rPr>
              <a:t>in</a:t>
            </a:r>
            <a:r>
              <a:rPr sz="2400" spc="-130" dirty="0">
                <a:latin typeface="Gothic Uralic"/>
                <a:cs typeface="Gothic Uralic"/>
              </a:rPr>
              <a:t> </a:t>
            </a:r>
            <a:r>
              <a:rPr sz="2400" spc="-5" dirty="0" smtClean="0">
                <a:latin typeface="Gothic Uralic"/>
                <a:cs typeface="Gothic Uralic"/>
              </a:rPr>
              <a:t>201</a:t>
            </a:r>
            <a:r>
              <a:rPr lang="en-GB" sz="2400" spc="-5" dirty="0" smtClean="0">
                <a:latin typeface="Gothic Uralic"/>
                <a:cs typeface="Gothic Uralic"/>
              </a:rPr>
              <a:t>9</a:t>
            </a:r>
            <a:r>
              <a:rPr sz="2400" spc="-5" dirty="0" smtClean="0">
                <a:latin typeface="Gothic Uralic"/>
                <a:cs typeface="Gothic Uralic"/>
              </a:rPr>
              <a:t>  </a:t>
            </a:r>
            <a:r>
              <a:rPr sz="2400" spc="-5" dirty="0">
                <a:latin typeface="Gothic Uralic"/>
                <a:cs typeface="Gothic Uralic"/>
              </a:rPr>
              <a:t>(</a:t>
            </a:r>
            <a:r>
              <a:rPr sz="2400" spc="-5" dirty="0" smtClean="0">
                <a:latin typeface="Gothic Uralic"/>
                <a:cs typeface="Gothic Uralic"/>
              </a:rPr>
              <a:t>9</a:t>
            </a:r>
            <a:r>
              <a:rPr lang="en-GB" sz="2400" spc="-5" dirty="0" smtClean="0">
                <a:latin typeface="Gothic Uralic"/>
                <a:cs typeface="Gothic Uralic"/>
              </a:rPr>
              <a:t>5</a:t>
            </a:r>
            <a:r>
              <a:rPr sz="2400" spc="-5" dirty="0" smtClean="0">
                <a:latin typeface="Gothic Uralic"/>
                <a:cs typeface="Gothic Uralic"/>
              </a:rPr>
              <a:t> </a:t>
            </a:r>
            <a:r>
              <a:rPr sz="2400" spc="-5" dirty="0">
                <a:latin typeface="Gothic Uralic"/>
                <a:cs typeface="Gothic Uralic"/>
              </a:rPr>
              <a:t>for Greater </a:t>
            </a:r>
            <a:r>
              <a:rPr sz="2400" spc="-10" dirty="0">
                <a:latin typeface="Gothic Uralic"/>
                <a:cs typeface="Gothic Uralic"/>
              </a:rPr>
              <a:t>Depth).</a:t>
            </a:r>
            <a:endParaRPr sz="2400" dirty="0">
              <a:latin typeface="Gothic Uralic"/>
              <a:cs typeface="Gothic Ur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5539" y="533400"/>
            <a:ext cx="842518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60395" algn="l"/>
              </a:tabLst>
            </a:pPr>
            <a:r>
              <a:rPr sz="4800" spc="-5" dirty="0">
                <a:latin typeface="Gothic Uralic"/>
                <a:cs typeface="Gothic Uralic"/>
              </a:rPr>
              <a:t>How</a:t>
            </a:r>
            <a:r>
              <a:rPr sz="4800" dirty="0">
                <a:latin typeface="Gothic Uralic"/>
                <a:cs typeface="Gothic Uralic"/>
              </a:rPr>
              <a:t> can</a:t>
            </a:r>
            <a:r>
              <a:rPr sz="4800" spc="-15" dirty="0">
                <a:latin typeface="Gothic Uralic"/>
                <a:cs typeface="Gothic Uralic"/>
              </a:rPr>
              <a:t> </a:t>
            </a:r>
            <a:r>
              <a:rPr sz="4800" dirty="0" smtClean="0">
                <a:latin typeface="Gothic Uralic"/>
                <a:cs typeface="Gothic Uralic"/>
              </a:rPr>
              <a:t>I</a:t>
            </a:r>
            <a:r>
              <a:rPr lang="en-GB" sz="4800" dirty="0" smtClean="0">
                <a:latin typeface="Gothic Uralic"/>
                <a:cs typeface="Gothic Uralic"/>
              </a:rPr>
              <a:t> </a:t>
            </a:r>
            <a:r>
              <a:rPr sz="4800" spc="-5" dirty="0" smtClean="0">
                <a:latin typeface="Gothic Uralic"/>
                <a:cs typeface="Gothic Uralic"/>
              </a:rPr>
              <a:t>support </a:t>
            </a:r>
            <a:r>
              <a:rPr sz="4800" spc="-10" dirty="0">
                <a:latin typeface="Gothic Uralic"/>
                <a:cs typeface="Gothic Uralic"/>
              </a:rPr>
              <a:t>my</a:t>
            </a:r>
            <a:r>
              <a:rPr sz="4800" spc="-75" dirty="0">
                <a:latin typeface="Gothic Uralic"/>
                <a:cs typeface="Gothic Uralic"/>
              </a:rPr>
              <a:t> </a:t>
            </a:r>
            <a:r>
              <a:rPr sz="4800" dirty="0">
                <a:latin typeface="Gothic Uralic"/>
                <a:cs typeface="Gothic Uralic"/>
              </a:rPr>
              <a:t>child?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447800"/>
            <a:ext cx="11201400" cy="4997650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95580" indent="-183515">
              <a:lnSpc>
                <a:spcPct val="100000"/>
              </a:lnSpc>
              <a:spcBef>
                <a:spcPts val="355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400" spc="-5" dirty="0">
                <a:latin typeface="Gothic Uralic"/>
                <a:cs typeface="Gothic Uralic"/>
              </a:rPr>
              <a:t>Homework</a:t>
            </a:r>
            <a:endParaRPr sz="2400" dirty="0">
              <a:latin typeface="Gothic Uralic"/>
              <a:cs typeface="Gothic Uralic"/>
            </a:endParaRPr>
          </a:p>
          <a:p>
            <a:pPr marL="1018540" marR="120650" lvl="1" indent="-182880">
              <a:lnSpc>
                <a:spcPts val="1340"/>
              </a:lnSpc>
              <a:spcBef>
                <a:spcPts val="505"/>
              </a:spcBef>
              <a:buClr>
                <a:srgbClr val="252525"/>
              </a:buClr>
              <a:buFont typeface="Arial"/>
              <a:buChar char="◦"/>
              <a:tabLst>
                <a:tab pos="1019175" algn="l"/>
              </a:tabLst>
            </a:pPr>
            <a:r>
              <a:rPr sz="1600" dirty="0">
                <a:latin typeface="Gothic Uralic"/>
                <a:cs typeface="Gothic Uralic"/>
              </a:rPr>
              <a:t>Some </a:t>
            </a:r>
            <a:r>
              <a:rPr sz="1600" spc="-5" dirty="0">
                <a:latin typeface="Gothic Uralic"/>
                <a:cs typeface="Gothic Uralic"/>
              </a:rPr>
              <a:t>pupils are </a:t>
            </a:r>
            <a:r>
              <a:rPr sz="1600" dirty="0">
                <a:latin typeface="Gothic Uralic"/>
                <a:cs typeface="Gothic Uralic"/>
              </a:rPr>
              <a:t>able </a:t>
            </a:r>
            <a:r>
              <a:rPr sz="1600" spc="-5" dirty="0">
                <a:latin typeface="Gothic Uralic"/>
                <a:cs typeface="Gothic Uralic"/>
              </a:rPr>
              <a:t>and </a:t>
            </a:r>
            <a:r>
              <a:rPr sz="1600" dirty="0">
                <a:latin typeface="Gothic Uralic"/>
                <a:cs typeface="Gothic Uralic"/>
              </a:rPr>
              <a:t>confident </a:t>
            </a:r>
            <a:r>
              <a:rPr sz="1600" spc="-5" dirty="0">
                <a:latin typeface="Gothic Uralic"/>
                <a:cs typeface="Gothic Uralic"/>
              </a:rPr>
              <a:t>to </a:t>
            </a:r>
            <a:r>
              <a:rPr sz="1600" dirty="0">
                <a:latin typeface="Gothic Uralic"/>
                <a:cs typeface="Gothic Uralic"/>
              </a:rPr>
              <a:t>work </a:t>
            </a:r>
            <a:r>
              <a:rPr sz="1600" spc="-5" dirty="0">
                <a:latin typeface="Gothic Uralic"/>
                <a:cs typeface="Gothic Uralic"/>
              </a:rPr>
              <a:t>independently </a:t>
            </a:r>
            <a:r>
              <a:rPr sz="1600" dirty="0">
                <a:latin typeface="Gothic Uralic"/>
                <a:cs typeface="Gothic Uralic"/>
              </a:rPr>
              <a:t>on their homework – </a:t>
            </a:r>
            <a:r>
              <a:rPr sz="1600" spc="5" dirty="0">
                <a:latin typeface="Gothic Uralic"/>
                <a:cs typeface="Gothic Uralic"/>
              </a:rPr>
              <a:t>in </a:t>
            </a:r>
            <a:r>
              <a:rPr sz="1600" dirty="0">
                <a:latin typeface="Gothic Uralic"/>
                <a:cs typeface="Gothic Uralic"/>
              </a:rPr>
              <a:t>this case, </a:t>
            </a:r>
            <a:r>
              <a:rPr sz="1600" spc="5" dirty="0">
                <a:latin typeface="Gothic Uralic"/>
                <a:cs typeface="Gothic Uralic"/>
              </a:rPr>
              <a:t>it </a:t>
            </a:r>
            <a:r>
              <a:rPr sz="1600" dirty="0" smtClean="0">
                <a:latin typeface="Gothic Uralic"/>
                <a:cs typeface="Gothic Uralic"/>
              </a:rPr>
              <a:t>would </a:t>
            </a:r>
            <a:r>
              <a:rPr sz="1600" spc="-5" dirty="0">
                <a:latin typeface="Gothic Uralic"/>
                <a:cs typeface="Gothic Uralic"/>
              </a:rPr>
              <a:t>just </a:t>
            </a:r>
            <a:r>
              <a:rPr sz="1600" dirty="0">
                <a:latin typeface="Gothic Uralic"/>
                <a:cs typeface="Gothic Uralic"/>
              </a:rPr>
              <a:t>be a </a:t>
            </a:r>
            <a:r>
              <a:rPr sz="1600" spc="-5" dirty="0">
                <a:latin typeface="Gothic Uralic"/>
                <a:cs typeface="Gothic Uralic"/>
              </a:rPr>
              <a:t>matter </a:t>
            </a:r>
            <a:r>
              <a:rPr sz="1600" dirty="0">
                <a:latin typeface="Gothic Uralic"/>
                <a:cs typeface="Gothic Uralic"/>
              </a:rPr>
              <a:t>of checking </a:t>
            </a:r>
            <a:r>
              <a:rPr sz="1600" spc="-5" dirty="0">
                <a:latin typeface="Gothic Uralic"/>
                <a:cs typeface="Gothic Uralic"/>
              </a:rPr>
              <a:t>they </a:t>
            </a:r>
            <a:r>
              <a:rPr sz="1600" dirty="0">
                <a:latin typeface="Gothic Uralic"/>
                <a:cs typeface="Gothic Uralic"/>
              </a:rPr>
              <a:t>have completed </a:t>
            </a:r>
            <a:r>
              <a:rPr sz="1600" spc="5" dirty="0">
                <a:latin typeface="Gothic Uralic"/>
                <a:cs typeface="Gothic Uralic"/>
              </a:rPr>
              <a:t>it </a:t>
            </a:r>
            <a:r>
              <a:rPr sz="1600" dirty="0">
                <a:latin typeface="Gothic Uralic"/>
                <a:cs typeface="Gothic Uralic"/>
              </a:rPr>
              <a:t>correctly </a:t>
            </a:r>
            <a:r>
              <a:rPr sz="1600" spc="-5" dirty="0">
                <a:latin typeface="Gothic Uralic"/>
                <a:cs typeface="Gothic Uralic"/>
              </a:rPr>
              <a:t>and to </a:t>
            </a:r>
            <a:r>
              <a:rPr sz="1600" dirty="0">
                <a:latin typeface="Gothic Uralic"/>
                <a:cs typeface="Gothic Uralic"/>
              </a:rPr>
              <a:t>a high </a:t>
            </a:r>
            <a:r>
              <a:rPr sz="1600" spc="-5" dirty="0">
                <a:latin typeface="Gothic Uralic"/>
                <a:cs typeface="Gothic Uralic"/>
              </a:rPr>
              <a:t>standard. Other </a:t>
            </a:r>
            <a:r>
              <a:rPr sz="1600" dirty="0">
                <a:latin typeface="Gothic Uralic"/>
                <a:cs typeface="Gothic Uralic"/>
              </a:rPr>
              <a:t>children  require different </a:t>
            </a:r>
            <a:r>
              <a:rPr sz="1600" spc="-5" dirty="0">
                <a:latin typeface="Gothic Uralic"/>
                <a:cs typeface="Gothic Uralic"/>
              </a:rPr>
              <a:t>degrees </a:t>
            </a:r>
            <a:r>
              <a:rPr sz="1600" dirty="0">
                <a:latin typeface="Gothic Uralic"/>
                <a:cs typeface="Gothic Uralic"/>
              </a:rPr>
              <a:t>of support. </a:t>
            </a:r>
            <a:r>
              <a:rPr sz="1600" spc="5" dirty="0">
                <a:latin typeface="Gothic Uralic"/>
                <a:cs typeface="Gothic Uralic"/>
              </a:rPr>
              <a:t>As </a:t>
            </a:r>
            <a:r>
              <a:rPr sz="1600" dirty="0">
                <a:latin typeface="Gothic Uralic"/>
                <a:cs typeface="Gothic Uralic"/>
              </a:rPr>
              <a:t>long </a:t>
            </a:r>
            <a:r>
              <a:rPr sz="1600" spc="-5" dirty="0">
                <a:latin typeface="Gothic Uralic"/>
                <a:cs typeface="Gothic Uralic"/>
              </a:rPr>
              <a:t>as </a:t>
            </a:r>
            <a:r>
              <a:rPr sz="1600" spc="5" dirty="0">
                <a:latin typeface="Gothic Uralic"/>
                <a:cs typeface="Gothic Uralic"/>
              </a:rPr>
              <a:t>we </a:t>
            </a:r>
            <a:r>
              <a:rPr sz="1600" spc="-5" dirty="0">
                <a:latin typeface="Gothic Uralic"/>
                <a:cs typeface="Gothic Uralic"/>
              </a:rPr>
              <a:t>are </a:t>
            </a:r>
            <a:r>
              <a:rPr sz="1600" dirty="0">
                <a:latin typeface="Gothic Uralic"/>
                <a:cs typeface="Gothic Uralic"/>
              </a:rPr>
              <a:t>aware </a:t>
            </a:r>
            <a:r>
              <a:rPr sz="1600" spc="-5" dirty="0">
                <a:latin typeface="Gothic Uralic"/>
                <a:cs typeface="Gothic Uralic"/>
              </a:rPr>
              <a:t>that </a:t>
            </a:r>
            <a:r>
              <a:rPr sz="1600" dirty="0">
                <a:latin typeface="Gothic Uralic"/>
                <a:cs typeface="Gothic Uralic"/>
              </a:rPr>
              <a:t>you have helped with </a:t>
            </a:r>
            <a:r>
              <a:rPr sz="1600" spc="-5" dirty="0">
                <a:latin typeface="Gothic Uralic"/>
                <a:cs typeface="Gothic Uralic"/>
              </a:rPr>
              <a:t>the  </a:t>
            </a:r>
            <a:r>
              <a:rPr sz="1600" dirty="0">
                <a:latin typeface="Gothic Uralic"/>
                <a:cs typeface="Gothic Uralic"/>
              </a:rPr>
              <a:t>homework, </a:t>
            </a:r>
            <a:r>
              <a:rPr sz="1600" spc="-5" dirty="0">
                <a:latin typeface="Gothic Uralic"/>
                <a:cs typeface="Gothic Uralic"/>
              </a:rPr>
              <a:t>that </a:t>
            </a:r>
            <a:r>
              <a:rPr sz="1600" spc="5" dirty="0">
                <a:latin typeface="Gothic Uralic"/>
                <a:cs typeface="Gothic Uralic"/>
              </a:rPr>
              <a:t>is </a:t>
            </a:r>
            <a:r>
              <a:rPr sz="1600" dirty="0">
                <a:latin typeface="Gothic Uralic"/>
                <a:cs typeface="Gothic Uralic"/>
              </a:rPr>
              <a:t>not a problem – </a:t>
            </a:r>
            <a:r>
              <a:rPr sz="1600" spc="-5" dirty="0">
                <a:latin typeface="Gothic Uralic"/>
                <a:cs typeface="Gothic Uralic"/>
              </a:rPr>
              <a:t>better that than </a:t>
            </a:r>
            <a:r>
              <a:rPr sz="1600" dirty="0">
                <a:latin typeface="Gothic Uralic"/>
                <a:cs typeface="Gothic Uralic"/>
              </a:rPr>
              <a:t>homework completed </a:t>
            </a:r>
            <a:r>
              <a:rPr sz="1600" spc="-5" dirty="0">
                <a:latin typeface="Gothic Uralic"/>
                <a:cs typeface="Gothic Uralic"/>
              </a:rPr>
              <a:t>incorrectly that doesn’t  </a:t>
            </a:r>
            <a:r>
              <a:rPr sz="1600" dirty="0">
                <a:latin typeface="Gothic Uralic"/>
                <a:cs typeface="Gothic Uralic"/>
              </a:rPr>
              <a:t>improve their</a:t>
            </a:r>
            <a:r>
              <a:rPr sz="1600" spc="-55" dirty="0">
                <a:latin typeface="Gothic Uralic"/>
                <a:cs typeface="Gothic Uralic"/>
              </a:rPr>
              <a:t> </a:t>
            </a:r>
            <a:r>
              <a:rPr sz="1600" spc="-5" dirty="0">
                <a:latin typeface="Gothic Uralic"/>
                <a:cs typeface="Gothic Uralic"/>
              </a:rPr>
              <a:t>understanding</a:t>
            </a:r>
            <a:r>
              <a:rPr sz="1600" spc="-5" dirty="0" smtClean="0">
                <a:latin typeface="Gothic Uralic"/>
                <a:cs typeface="Gothic Uralic"/>
              </a:rPr>
              <a:t>.</a:t>
            </a:r>
            <a:endParaRPr lang="en-GB" sz="1600" spc="-5" dirty="0" smtClean="0">
              <a:latin typeface="Gothic Uralic"/>
              <a:cs typeface="Gothic Uralic"/>
            </a:endParaRPr>
          </a:p>
          <a:p>
            <a:pPr marL="1018540" marR="120650" lvl="1" indent="-182880">
              <a:lnSpc>
                <a:spcPts val="1340"/>
              </a:lnSpc>
              <a:spcBef>
                <a:spcPts val="505"/>
              </a:spcBef>
              <a:buClr>
                <a:srgbClr val="252525"/>
              </a:buClr>
              <a:buFont typeface="Arial"/>
              <a:buChar char="◦"/>
              <a:tabLst>
                <a:tab pos="1019175" algn="l"/>
              </a:tabLst>
            </a:pPr>
            <a:r>
              <a:rPr lang="en-GB" sz="1600" spc="-5" dirty="0" smtClean="0">
                <a:latin typeface="Gothic Uralic"/>
                <a:cs typeface="Gothic Uralic"/>
              </a:rPr>
              <a:t>Spelling Shed</a:t>
            </a:r>
          </a:p>
          <a:p>
            <a:pPr marL="1018540" marR="120650" lvl="1" indent="-182880">
              <a:lnSpc>
                <a:spcPts val="1340"/>
              </a:lnSpc>
              <a:spcBef>
                <a:spcPts val="505"/>
              </a:spcBef>
              <a:buClr>
                <a:srgbClr val="252525"/>
              </a:buClr>
              <a:buFont typeface="Arial"/>
              <a:buChar char="◦"/>
              <a:tabLst>
                <a:tab pos="1019175" algn="l"/>
              </a:tabLst>
            </a:pPr>
            <a:r>
              <a:rPr lang="en-GB" sz="1600" spc="-5" dirty="0" smtClean="0">
                <a:latin typeface="Gothic Uralic"/>
                <a:cs typeface="Gothic Uralic"/>
              </a:rPr>
              <a:t>Times Tables </a:t>
            </a:r>
            <a:r>
              <a:rPr lang="en-GB" sz="1600" spc="-5" dirty="0" err="1" smtClean="0">
                <a:latin typeface="Gothic Uralic"/>
                <a:cs typeface="Gothic Uralic"/>
              </a:rPr>
              <a:t>Rockstars</a:t>
            </a:r>
            <a:endParaRPr lang="en-GB" sz="1600" spc="-5" dirty="0" smtClean="0">
              <a:latin typeface="Gothic Uralic"/>
              <a:cs typeface="Gothic Uralic"/>
            </a:endParaRPr>
          </a:p>
          <a:p>
            <a:pPr marL="1018540" marR="120650" lvl="1" indent="-182880">
              <a:lnSpc>
                <a:spcPts val="1340"/>
              </a:lnSpc>
              <a:spcBef>
                <a:spcPts val="505"/>
              </a:spcBef>
              <a:buClr>
                <a:srgbClr val="252525"/>
              </a:buClr>
              <a:buFont typeface="Arial"/>
              <a:buChar char="◦"/>
              <a:tabLst>
                <a:tab pos="1019175" algn="l"/>
              </a:tabLst>
            </a:pPr>
            <a:r>
              <a:rPr lang="en-GB" sz="1600" spc="-5" dirty="0" smtClean="0">
                <a:latin typeface="Gothic Uralic"/>
                <a:cs typeface="Gothic Uralic"/>
              </a:rPr>
              <a:t>Maths and </a:t>
            </a:r>
            <a:r>
              <a:rPr lang="en-GB" sz="1600" spc="-5" dirty="0" err="1" smtClean="0">
                <a:latin typeface="Gothic Uralic"/>
                <a:cs typeface="Gothic Uralic"/>
              </a:rPr>
              <a:t>SPaG</a:t>
            </a:r>
            <a:r>
              <a:rPr lang="en-GB" sz="1600" spc="-5" dirty="0" smtClean="0">
                <a:latin typeface="Gothic Uralic"/>
                <a:cs typeface="Gothic Uralic"/>
              </a:rPr>
              <a:t> Home Learning workbooks. </a:t>
            </a:r>
            <a:endParaRPr sz="1600" dirty="0">
              <a:latin typeface="Gothic Uralic"/>
              <a:cs typeface="Gothic Uralic"/>
            </a:endParaRPr>
          </a:p>
          <a:p>
            <a:pPr marL="195580" indent="-183515">
              <a:lnSpc>
                <a:spcPct val="100000"/>
              </a:lnSpc>
              <a:spcBef>
                <a:spcPts val="434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400" dirty="0">
                <a:latin typeface="Gothic Uralic"/>
                <a:cs typeface="Gothic Uralic"/>
              </a:rPr>
              <a:t>Attendance</a:t>
            </a:r>
          </a:p>
          <a:p>
            <a:pPr marL="195580" indent="-183515">
              <a:lnSpc>
                <a:spcPct val="100000"/>
              </a:lnSpc>
              <a:spcBef>
                <a:spcPts val="425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400" dirty="0">
                <a:latin typeface="Gothic Uralic"/>
                <a:cs typeface="Gothic Uralic"/>
              </a:rPr>
              <a:t>Revision</a:t>
            </a:r>
          </a:p>
          <a:p>
            <a:pPr marL="195580" indent="-183515">
              <a:lnSpc>
                <a:spcPct val="100000"/>
              </a:lnSpc>
              <a:spcBef>
                <a:spcPts val="420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400" dirty="0">
                <a:latin typeface="Gothic Uralic"/>
                <a:cs typeface="Gothic Uralic"/>
              </a:rPr>
              <a:t>Practice test</a:t>
            </a:r>
            <a:r>
              <a:rPr sz="2400" spc="-75" dirty="0">
                <a:latin typeface="Gothic Uralic"/>
                <a:cs typeface="Gothic Uralic"/>
              </a:rPr>
              <a:t> </a:t>
            </a:r>
            <a:r>
              <a:rPr sz="2400" dirty="0">
                <a:latin typeface="Gothic Uralic"/>
                <a:cs typeface="Gothic Uralic"/>
              </a:rPr>
              <a:t>papers</a:t>
            </a:r>
          </a:p>
          <a:p>
            <a:pPr marL="744220" marR="5080" lvl="1" indent="-182880">
              <a:lnSpc>
                <a:spcPct val="80000"/>
              </a:lnSpc>
              <a:spcBef>
                <a:spcPts val="505"/>
              </a:spcBef>
              <a:buClr>
                <a:srgbClr val="252525"/>
              </a:buClr>
              <a:buFont typeface="Arial"/>
              <a:buChar char="◦"/>
              <a:tabLst>
                <a:tab pos="744855" algn="l"/>
              </a:tabLst>
            </a:pPr>
            <a:r>
              <a:rPr sz="1600" spc="5" dirty="0">
                <a:latin typeface="Gothic Uralic"/>
                <a:cs typeface="Gothic Uralic"/>
              </a:rPr>
              <a:t>This </a:t>
            </a:r>
            <a:r>
              <a:rPr sz="1600" spc="-5" dirty="0">
                <a:latin typeface="Gothic Uralic"/>
                <a:cs typeface="Gothic Uralic"/>
              </a:rPr>
              <a:t>year, </a:t>
            </a:r>
            <a:r>
              <a:rPr sz="1600" spc="5" dirty="0">
                <a:latin typeface="Gothic Uralic"/>
                <a:cs typeface="Gothic Uralic"/>
              </a:rPr>
              <a:t>we </a:t>
            </a:r>
            <a:r>
              <a:rPr sz="1600" spc="-5" dirty="0">
                <a:latin typeface="Gothic Uralic"/>
                <a:cs typeface="Gothic Uralic"/>
              </a:rPr>
              <a:t>are </a:t>
            </a:r>
            <a:r>
              <a:rPr sz="1600" dirty="0">
                <a:latin typeface="Gothic Uralic"/>
                <a:cs typeface="Gothic Uralic"/>
              </a:rPr>
              <a:t>going </a:t>
            </a:r>
            <a:r>
              <a:rPr sz="1600" spc="-5" dirty="0">
                <a:latin typeface="Gothic Uralic"/>
                <a:cs typeface="Gothic Uralic"/>
              </a:rPr>
              <a:t>to pay </a:t>
            </a:r>
            <a:r>
              <a:rPr sz="1600" dirty="0">
                <a:latin typeface="Gothic Uralic"/>
                <a:cs typeface="Gothic Uralic"/>
              </a:rPr>
              <a:t>for </a:t>
            </a:r>
            <a:r>
              <a:rPr sz="1600" spc="-5" dirty="0">
                <a:latin typeface="Gothic Uralic"/>
                <a:cs typeface="Gothic Uralic"/>
              </a:rPr>
              <a:t>the </a:t>
            </a:r>
            <a:r>
              <a:rPr sz="1600" dirty="0" smtClean="0">
                <a:latin typeface="Gothic Uralic"/>
                <a:cs typeface="Gothic Uralic"/>
              </a:rPr>
              <a:t>paper</a:t>
            </a:r>
            <a:r>
              <a:rPr lang="en-GB" sz="1600" dirty="0" smtClean="0">
                <a:latin typeface="Gothic Uralic"/>
                <a:cs typeface="Gothic Uralic"/>
              </a:rPr>
              <a:t>s.</a:t>
            </a:r>
            <a:r>
              <a:rPr sz="1600" spc="-5" dirty="0" smtClean="0">
                <a:latin typeface="Gothic Uralic"/>
                <a:cs typeface="Gothic Uralic"/>
              </a:rPr>
              <a:t> </a:t>
            </a:r>
            <a:r>
              <a:rPr sz="1600" dirty="0">
                <a:latin typeface="Gothic Uralic"/>
                <a:cs typeface="Gothic Uralic"/>
              </a:rPr>
              <a:t>They </a:t>
            </a:r>
            <a:r>
              <a:rPr sz="1600" spc="5" dirty="0">
                <a:latin typeface="Gothic Uralic"/>
                <a:cs typeface="Gothic Uralic"/>
              </a:rPr>
              <a:t>will </a:t>
            </a:r>
            <a:r>
              <a:rPr sz="1600" spc="-5" dirty="0">
                <a:latin typeface="Gothic Uralic"/>
                <a:cs typeface="Gothic Uralic"/>
              </a:rPr>
              <a:t>then </a:t>
            </a:r>
            <a:r>
              <a:rPr sz="1600" spc="-5" dirty="0" smtClean="0">
                <a:latin typeface="Gothic Uralic"/>
                <a:cs typeface="Gothic Uralic"/>
              </a:rPr>
              <a:t>be </a:t>
            </a:r>
            <a:r>
              <a:rPr sz="1600" spc="-5" dirty="0">
                <a:latin typeface="Gothic Uralic"/>
                <a:cs typeface="Gothic Uralic"/>
              </a:rPr>
              <a:t>used as part </a:t>
            </a:r>
            <a:r>
              <a:rPr sz="1600" dirty="0">
                <a:latin typeface="Gothic Uralic"/>
                <a:cs typeface="Gothic Uralic"/>
              </a:rPr>
              <a:t>of </a:t>
            </a:r>
            <a:r>
              <a:rPr sz="1600" spc="-5" dirty="0">
                <a:latin typeface="Gothic Uralic"/>
                <a:cs typeface="Gothic Uralic"/>
              </a:rPr>
              <a:t>the </a:t>
            </a:r>
            <a:r>
              <a:rPr sz="1600" dirty="0">
                <a:latin typeface="Gothic Uralic"/>
                <a:cs typeface="Gothic Uralic"/>
              </a:rPr>
              <a:t>increase </a:t>
            </a:r>
            <a:r>
              <a:rPr sz="1600" spc="5" dirty="0">
                <a:latin typeface="Gothic Uralic"/>
                <a:cs typeface="Gothic Uralic"/>
              </a:rPr>
              <a:t>in </a:t>
            </a:r>
            <a:r>
              <a:rPr sz="1600" spc="-5" dirty="0">
                <a:latin typeface="Gothic Uralic"/>
                <a:cs typeface="Gothic Uralic"/>
              </a:rPr>
              <a:t>the amount </a:t>
            </a:r>
            <a:r>
              <a:rPr sz="1600" dirty="0">
                <a:latin typeface="Gothic Uralic"/>
                <a:cs typeface="Gothic Uralic"/>
              </a:rPr>
              <a:t>of homework </a:t>
            </a:r>
            <a:r>
              <a:rPr sz="1600" spc="-5" dirty="0">
                <a:latin typeface="Gothic Uralic"/>
                <a:cs typeface="Gothic Uralic"/>
              </a:rPr>
              <a:t>towards the end </a:t>
            </a:r>
            <a:r>
              <a:rPr sz="1600" dirty="0">
                <a:latin typeface="Gothic Uralic"/>
                <a:cs typeface="Gothic Uralic"/>
              </a:rPr>
              <a:t>of </a:t>
            </a:r>
            <a:r>
              <a:rPr sz="1600" spc="-5" dirty="0">
                <a:latin typeface="Gothic Uralic"/>
                <a:cs typeface="Gothic Uralic"/>
              </a:rPr>
              <a:t>year 6. </a:t>
            </a:r>
            <a:r>
              <a:rPr sz="1600" spc="5" dirty="0">
                <a:latin typeface="Gothic Uralic"/>
                <a:cs typeface="Gothic Uralic"/>
              </a:rPr>
              <a:t>This is </a:t>
            </a:r>
            <a:r>
              <a:rPr sz="1600" dirty="0">
                <a:latin typeface="Gothic Uralic"/>
                <a:cs typeface="Gothic Uralic"/>
              </a:rPr>
              <a:t>partly for </a:t>
            </a:r>
            <a:r>
              <a:rPr sz="1600" spc="-5" dirty="0">
                <a:latin typeface="Gothic Uralic"/>
                <a:cs typeface="Gothic Uralic"/>
              </a:rPr>
              <a:t>the  </a:t>
            </a:r>
            <a:r>
              <a:rPr sz="1600" dirty="0">
                <a:latin typeface="Gothic Uralic"/>
                <a:cs typeface="Gothic Uralic"/>
              </a:rPr>
              <a:t>SATs, </a:t>
            </a:r>
            <a:r>
              <a:rPr sz="1600" spc="-5" dirty="0">
                <a:latin typeface="Gothic Uralic"/>
                <a:cs typeface="Gothic Uralic"/>
              </a:rPr>
              <a:t>but </a:t>
            </a:r>
            <a:r>
              <a:rPr sz="1600" dirty="0">
                <a:latin typeface="Gothic Uralic"/>
                <a:cs typeface="Gothic Uralic"/>
              </a:rPr>
              <a:t>more </a:t>
            </a:r>
            <a:r>
              <a:rPr sz="1600" spc="-5" dirty="0">
                <a:latin typeface="Gothic Uralic"/>
                <a:cs typeface="Gothic Uralic"/>
              </a:rPr>
              <a:t>to prepare them </a:t>
            </a:r>
            <a:r>
              <a:rPr sz="1600" dirty="0">
                <a:latin typeface="Gothic Uralic"/>
                <a:cs typeface="Gothic Uralic"/>
              </a:rPr>
              <a:t>for </a:t>
            </a:r>
            <a:r>
              <a:rPr sz="1600" spc="-5" dirty="0">
                <a:latin typeface="Gothic Uralic"/>
                <a:cs typeface="Gothic Uralic"/>
              </a:rPr>
              <a:t>the </a:t>
            </a:r>
            <a:r>
              <a:rPr sz="1600" dirty="0">
                <a:latin typeface="Gothic Uralic"/>
                <a:cs typeface="Gothic Uralic"/>
              </a:rPr>
              <a:t>change </a:t>
            </a:r>
            <a:r>
              <a:rPr sz="1600" spc="-5" dirty="0">
                <a:latin typeface="Gothic Uralic"/>
                <a:cs typeface="Gothic Uralic"/>
              </a:rPr>
              <a:t>to KS3 next</a:t>
            </a:r>
            <a:r>
              <a:rPr sz="1600" spc="-75" dirty="0">
                <a:latin typeface="Gothic Uralic"/>
                <a:cs typeface="Gothic Uralic"/>
              </a:rPr>
              <a:t> </a:t>
            </a:r>
            <a:r>
              <a:rPr sz="1600" spc="-5" dirty="0">
                <a:latin typeface="Gothic Uralic"/>
                <a:cs typeface="Gothic Uralic"/>
              </a:rPr>
              <a:t>year.</a:t>
            </a:r>
            <a:endParaRPr sz="1600" dirty="0">
              <a:latin typeface="Gothic Uralic"/>
              <a:cs typeface="Gothic Uralic"/>
            </a:endParaRPr>
          </a:p>
          <a:p>
            <a:pPr marL="195580" indent="-183515">
              <a:lnSpc>
                <a:spcPct val="100000"/>
              </a:lnSpc>
              <a:spcBef>
                <a:spcPts val="405"/>
              </a:spcBef>
              <a:buClr>
                <a:srgbClr val="252525"/>
              </a:buClr>
              <a:buFont typeface="Arial"/>
              <a:buChar char="◦"/>
              <a:tabLst>
                <a:tab pos="196215" algn="l"/>
              </a:tabLst>
            </a:pPr>
            <a:r>
              <a:rPr sz="2400" dirty="0">
                <a:latin typeface="Gothic Uralic"/>
                <a:cs typeface="Gothic Uralic"/>
              </a:rPr>
              <a:t>Confidence and</a:t>
            </a:r>
            <a:r>
              <a:rPr sz="2400" spc="-10" dirty="0">
                <a:latin typeface="Gothic Uralic"/>
                <a:cs typeface="Gothic Uralic"/>
              </a:rPr>
              <a:t> </a:t>
            </a:r>
            <a:r>
              <a:rPr sz="2400" spc="-5" dirty="0">
                <a:latin typeface="Gothic Uralic"/>
                <a:cs typeface="Gothic Uralic"/>
              </a:rPr>
              <a:t>self-belief</a:t>
            </a:r>
            <a:endParaRPr sz="2400" dirty="0">
              <a:latin typeface="Gothic Uralic"/>
              <a:cs typeface="Gothic Uralic"/>
            </a:endParaRPr>
          </a:p>
          <a:p>
            <a:pPr marL="744220" marR="196215" lvl="1" indent="-182880" algn="just">
              <a:lnSpc>
                <a:spcPct val="80000"/>
              </a:lnSpc>
              <a:spcBef>
                <a:spcPts val="520"/>
              </a:spcBef>
              <a:buClr>
                <a:srgbClr val="252525"/>
              </a:buClr>
              <a:buFont typeface="Arial"/>
              <a:buChar char="◦"/>
              <a:tabLst>
                <a:tab pos="744855" algn="l"/>
              </a:tabLst>
            </a:pPr>
            <a:r>
              <a:rPr sz="1600" dirty="0">
                <a:latin typeface="Gothic Uralic"/>
                <a:cs typeface="Gothic Uralic"/>
              </a:rPr>
              <a:t>Being able </a:t>
            </a:r>
            <a:r>
              <a:rPr sz="1600" spc="-5" dirty="0">
                <a:latin typeface="Gothic Uralic"/>
                <a:cs typeface="Gothic Uralic"/>
              </a:rPr>
              <a:t>to </a:t>
            </a:r>
            <a:r>
              <a:rPr sz="1600" dirty="0">
                <a:latin typeface="Gothic Uralic"/>
                <a:cs typeface="Gothic Uralic"/>
              </a:rPr>
              <a:t>manage your </a:t>
            </a:r>
            <a:r>
              <a:rPr sz="1600" spc="-5" dirty="0">
                <a:latin typeface="Gothic Uralic"/>
                <a:cs typeface="Gothic Uralic"/>
              </a:rPr>
              <a:t>emotions, </a:t>
            </a:r>
            <a:r>
              <a:rPr sz="1600" dirty="0">
                <a:latin typeface="Gothic Uralic"/>
                <a:cs typeface="Gothic Uralic"/>
              </a:rPr>
              <a:t>handle a little </a:t>
            </a:r>
            <a:r>
              <a:rPr sz="1600" spc="5" dirty="0">
                <a:latin typeface="Gothic Uralic"/>
                <a:cs typeface="Gothic Uralic"/>
              </a:rPr>
              <a:t>bit </a:t>
            </a:r>
            <a:r>
              <a:rPr sz="1600" dirty="0">
                <a:latin typeface="Gothic Uralic"/>
                <a:cs typeface="Gothic Uralic"/>
              </a:rPr>
              <a:t>of </a:t>
            </a:r>
            <a:r>
              <a:rPr sz="1600" spc="-5" dirty="0">
                <a:latin typeface="Gothic Uralic"/>
                <a:cs typeface="Gothic Uralic"/>
              </a:rPr>
              <a:t>pressure, and </a:t>
            </a:r>
            <a:r>
              <a:rPr sz="1600" dirty="0">
                <a:latin typeface="Gothic Uralic"/>
                <a:cs typeface="Gothic Uralic"/>
              </a:rPr>
              <a:t>work </a:t>
            </a:r>
            <a:r>
              <a:rPr sz="1600" spc="-5" dirty="0">
                <a:latin typeface="Gothic Uralic"/>
                <a:cs typeface="Gothic Uralic"/>
              </a:rPr>
              <a:t>hard </a:t>
            </a:r>
            <a:r>
              <a:rPr sz="1600" dirty="0">
                <a:latin typeface="Gothic Uralic"/>
                <a:cs typeface="Gothic Uralic"/>
              </a:rPr>
              <a:t>to achieve your</a:t>
            </a:r>
            <a:r>
              <a:rPr sz="1600" spc="-245" dirty="0">
                <a:latin typeface="Gothic Uralic"/>
                <a:cs typeface="Gothic Uralic"/>
              </a:rPr>
              <a:t> </a:t>
            </a:r>
            <a:r>
              <a:rPr sz="1600" spc="-5" dirty="0">
                <a:latin typeface="Gothic Uralic"/>
                <a:cs typeface="Gothic Uralic"/>
              </a:rPr>
              <a:t>best  are </a:t>
            </a:r>
            <a:r>
              <a:rPr sz="1600" spc="5" dirty="0">
                <a:latin typeface="Gothic Uralic"/>
                <a:cs typeface="Gothic Uralic"/>
              </a:rPr>
              <a:t>all </a:t>
            </a:r>
            <a:r>
              <a:rPr sz="1600" dirty="0">
                <a:latin typeface="Gothic Uralic"/>
                <a:cs typeface="Gothic Uralic"/>
              </a:rPr>
              <a:t>key skills </a:t>
            </a:r>
            <a:r>
              <a:rPr sz="1600" spc="5" dirty="0">
                <a:latin typeface="Gothic Uralic"/>
                <a:cs typeface="Gothic Uralic"/>
              </a:rPr>
              <a:t>we </a:t>
            </a:r>
            <a:r>
              <a:rPr sz="1600" dirty="0">
                <a:latin typeface="Gothic Uralic"/>
                <a:cs typeface="Gothic Uralic"/>
              </a:rPr>
              <a:t>would like our </a:t>
            </a:r>
            <a:r>
              <a:rPr sz="1600" spc="-5" dirty="0">
                <a:latin typeface="Gothic Uralic"/>
                <a:cs typeface="Gothic Uralic"/>
              </a:rPr>
              <a:t>pupils to </a:t>
            </a:r>
            <a:r>
              <a:rPr sz="1600" dirty="0">
                <a:latin typeface="Gothic Uralic"/>
                <a:cs typeface="Gothic Uralic"/>
              </a:rPr>
              <a:t>develop, not </a:t>
            </a:r>
            <a:r>
              <a:rPr sz="1600" dirty="0" smtClean="0">
                <a:latin typeface="Gothic Uralic"/>
                <a:cs typeface="Gothic Uralic"/>
              </a:rPr>
              <a:t>for </a:t>
            </a:r>
            <a:r>
              <a:rPr sz="1600" spc="-5" dirty="0">
                <a:latin typeface="Gothic Uralic"/>
                <a:cs typeface="Gothic Uralic"/>
              </a:rPr>
              <a:t>the </a:t>
            </a:r>
            <a:r>
              <a:rPr sz="1600" dirty="0">
                <a:latin typeface="Gothic Uralic"/>
                <a:cs typeface="Gothic Uralic"/>
              </a:rPr>
              <a:t>SATs, </a:t>
            </a:r>
            <a:r>
              <a:rPr sz="1600" spc="-5" dirty="0">
                <a:latin typeface="Gothic Uralic"/>
                <a:cs typeface="Gothic Uralic"/>
              </a:rPr>
              <a:t>but because they are important </a:t>
            </a:r>
            <a:r>
              <a:rPr sz="1600" dirty="0">
                <a:latin typeface="Gothic Uralic"/>
                <a:cs typeface="Gothic Uralic"/>
              </a:rPr>
              <a:t>for  </a:t>
            </a:r>
            <a:r>
              <a:rPr sz="1600" spc="-5" dirty="0">
                <a:latin typeface="Gothic Uralic"/>
                <a:cs typeface="Gothic Uralic"/>
              </a:rPr>
              <a:t>the </a:t>
            </a:r>
            <a:r>
              <a:rPr sz="1600" dirty="0">
                <a:latin typeface="Gothic Uralic"/>
                <a:cs typeface="Gothic Uralic"/>
              </a:rPr>
              <a:t>later </a:t>
            </a:r>
            <a:r>
              <a:rPr sz="1600" spc="-5" dirty="0">
                <a:latin typeface="Gothic Uralic"/>
                <a:cs typeface="Gothic Uralic"/>
              </a:rPr>
              <a:t>years </a:t>
            </a:r>
            <a:r>
              <a:rPr sz="1600" dirty="0">
                <a:latin typeface="Gothic Uralic"/>
                <a:cs typeface="Gothic Uralic"/>
              </a:rPr>
              <a:t>of school </a:t>
            </a:r>
            <a:r>
              <a:rPr sz="1600" spc="-5" dirty="0">
                <a:latin typeface="Gothic Uralic"/>
                <a:cs typeface="Gothic Uralic"/>
              </a:rPr>
              <a:t>and</a:t>
            </a:r>
            <a:r>
              <a:rPr sz="1600" spc="-75" dirty="0">
                <a:latin typeface="Gothic Uralic"/>
                <a:cs typeface="Gothic Uralic"/>
              </a:rPr>
              <a:t> </a:t>
            </a:r>
            <a:r>
              <a:rPr sz="1600" spc="-5" dirty="0">
                <a:latin typeface="Gothic Uralic"/>
                <a:cs typeface="Gothic Uralic"/>
              </a:rPr>
              <a:t>beyond.</a:t>
            </a:r>
            <a:endParaRPr sz="1600" dirty="0">
              <a:latin typeface="Gothic Uralic"/>
              <a:cs typeface="Gothic Ur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807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Gothic Uralic</vt:lpstr>
      <vt:lpstr>Office Theme</vt:lpstr>
      <vt:lpstr>YEAR 6 SATS  2020</vt:lpstr>
      <vt:lpstr>What are SATs for?</vt:lpstr>
      <vt:lpstr>How are SATs organised?</vt:lpstr>
      <vt:lpstr>What is the content of the tests?</vt:lpstr>
      <vt:lpstr>What is the content of the tests?</vt:lpstr>
      <vt:lpstr>What is the content of the tests?</vt:lpstr>
      <vt:lpstr>What is the content of the tests?</vt:lpstr>
      <vt:lpstr>How can I support my child?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sats 2019</dc:title>
  <dc:creator>my pc</dc:creator>
  <cp:lastModifiedBy>Andrea Gillies</cp:lastModifiedBy>
  <cp:revision>12</cp:revision>
  <dcterms:created xsi:type="dcterms:W3CDTF">2020-01-27T15:06:48Z</dcterms:created>
  <dcterms:modified xsi:type="dcterms:W3CDTF">2020-01-29T18:53:10Z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2020-01-27T00:00:00Z</vt:filetime>
  </property>
</Properties>
</file>