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6" r:id="rId1"/>
  </p:sldMasterIdLst>
  <p:sldIdLst>
    <p:sldId id="256" r:id="rId2"/>
    <p:sldId id="258" r:id="rId3"/>
    <p:sldId id="257" r:id="rId4"/>
    <p:sldId id="261" r:id="rId5"/>
    <p:sldId id="262" r:id="rId6"/>
    <p:sldId id="263" r:id="rId7"/>
    <p:sldId id="264" r:id="rId8"/>
    <p:sldId id="259"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36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1160EA64-D806-43AC-9DF2-F8C432F32B4C}" type="datetimeFigureOut">
              <a:rPr lang="en-US" smtClean="0"/>
              <a:t>2/15/2022</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71070323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60EA64-D806-43AC-9DF2-F8C432F32B4C}" type="datetimeFigureOut">
              <a:rPr lang="en-US" smtClean="0"/>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3257732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60EA64-D806-43AC-9DF2-F8C432F32B4C}" type="datetimeFigureOut">
              <a:rPr lang="en-US" smtClean="0"/>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74711835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2/15/2022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660069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2/15/2022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10260848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1160EA64-D806-43AC-9DF2-F8C432F32B4C}" type="datetimeFigureOut">
              <a:rPr lang="en-US" smtClean="0"/>
              <a:t>2/15/2022</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97685553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60EA64-D806-43AC-9DF2-F8C432F32B4C}" type="datetimeFigureOut">
              <a:rPr lang="en-US" smtClean="0"/>
              <a:t>2/15/2022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14615061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2/15/2022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99253926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2/15/2022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703684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2/15/2022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915020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1160EA64-D806-43AC-9DF2-F8C432F32B4C}" type="datetimeFigureOut">
              <a:rPr lang="en-US" smtClean="0"/>
              <a:t>2/15/2022</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8A7A6979-0714-4377-B894-6BE4C2D6E202}" type="slidenum">
              <a:rPr lang="en-US" smtClean="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6492907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042B0DB6-F5C7-45FB-8CF3-31B45F9C2DAC}" type="datetimeFigureOut">
              <a:rPr lang="en-US" smtClean="0"/>
              <a:t>2/15/2022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8A7A6979-0714-4377-B894-6BE4C2D6E202}" type="slidenum">
              <a:rPr lang="en-US" smtClean="0"/>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75132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1160EA64-D806-43AC-9DF2-F8C432F32B4C}" type="datetimeFigureOut">
              <a:rPr lang="en-US" smtClean="0"/>
              <a:t>2/15/2022</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168870645"/>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ABC0E-51A3-4260-AF93-EB759D575C67}"/>
              </a:ext>
            </a:extLst>
          </p:cNvPr>
          <p:cNvSpPr>
            <a:spLocks noGrp="1"/>
          </p:cNvSpPr>
          <p:nvPr>
            <p:ph type="ctrTitle"/>
          </p:nvPr>
        </p:nvSpPr>
        <p:spPr/>
        <p:txBody>
          <a:bodyPr/>
          <a:lstStyle/>
          <a:p>
            <a:r>
              <a:rPr lang="en-GB" dirty="0">
                <a:latin typeface="Arial Rounded MT Bold" panose="020F0704030504030204" pitchFamily="34" charset="0"/>
              </a:rPr>
              <a:t>Year 6 SATs </a:t>
            </a:r>
            <a:r>
              <a:rPr lang="en-GB" dirty="0" smtClean="0">
                <a:latin typeface="Arial Rounded MT Bold" panose="020F0704030504030204" pitchFamily="34" charset="0"/>
              </a:rPr>
              <a:t>2022</a:t>
            </a:r>
            <a:endParaRPr lang="en-GB" dirty="0">
              <a:latin typeface="Arial Rounded MT Bold" panose="020F0704030504030204" pitchFamily="34" charset="0"/>
            </a:endParaRPr>
          </a:p>
        </p:txBody>
      </p:sp>
    </p:spTree>
    <p:extLst>
      <p:ext uri="{BB962C8B-B14F-4D97-AF65-F5344CB8AC3E}">
        <p14:creationId xmlns:p14="http://schemas.microsoft.com/office/powerpoint/2010/main" val="1285863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C9B6A550-E488-4BA5-91EA-1127E46838DE}"/>
              </a:ext>
            </a:extLst>
          </p:cNvPr>
          <p:cNvSpPr>
            <a:spLocks noGrp="1"/>
          </p:cNvSpPr>
          <p:nvPr>
            <p:ph type="body" idx="1"/>
          </p:nvPr>
        </p:nvSpPr>
        <p:spPr/>
        <p:txBody>
          <a:bodyPr/>
          <a:lstStyle/>
          <a:p>
            <a:r>
              <a:rPr lang="en-GB" dirty="0"/>
              <a:t>The big picture</a:t>
            </a:r>
          </a:p>
        </p:txBody>
      </p:sp>
      <p:sp>
        <p:nvSpPr>
          <p:cNvPr id="5" name="Content Placeholder 4">
            <a:extLst>
              <a:ext uri="{FF2B5EF4-FFF2-40B4-BE49-F238E27FC236}">
                <a16:creationId xmlns:a16="http://schemas.microsoft.com/office/drawing/2014/main" id="{39FEBA45-19D3-4C73-81BD-4E0715A97983}"/>
              </a:ext>
            </a:extLst>
          </p:cNvPr>
          <p:cNvSpPr>
            <a:spLocks noGrp="1"/>
          </p:cNvSpPr>
          <p:nvPr>
            <p:ph sz="half" idx="2"/>
          </p:nvPr>
        </p:nvSpPr>
        <p:spPr>
          <a:xfrm>
            <a:off x="630621" y="3143249"/>
            <a:ext cx="5223063" cy="2973771"/>
          </a:xfrm>
        </p:spPr>
        <p:txBody>
          <a:bodyPr/>
          <a:lstStyle/>
          <a:p>
            <a:r>
              <a:rPr lang="en-GB" dirty="0"/>
              <a:t>Each pupil has a milestone assessment done at the end of each stage of their education – Y2, Y6 and GCSEs.</a:t>
            </a:r>
          </a:p>
          <a:p>
            <a:r>
              <a:rPr lang="en-GB" dirty="0"/>
              <a:t>Y6 SATs are used to see how much progress has been made since Y2.</a:t>
            </a:r>
          </a:p>
          <a:p>
            <a:r>
              <a:rPr lang="en-GB" dirty="0"/>
              <a:t>They assess how ready pupils are to move onto their next stage of education. </a:t>
            </a:r>
          </a:p>
          <a:p>
            <a:r>
              <a:rPr lang="en-GB" dirty="0"/>
              <a:t>They monitor school performance from year to year. </a:t>
            </a:r>
          </a:p>
          <a:p>
            <a:endParaRPr lang="en-GB" dirty="0"/>
          </a:p>
          <a:p>
            <a:endParaRPr lang="en-GB" dirty="0"/>
          </a:p>
        </p:txBody>
      </p:sp>
      <p:sp>
        <p:nvSpPr>
          <p:cNvPr id="6" name="Content Placeholder 5">
            <a:extLst>
              <a:ext uri="{FF2B5EF4-FFF2-40B4-BE49-F238E27FC236}">
                <a16:creationId xmlns:a16="http://schemas.microsoft.com/office/drawing/2014/main" id="{E7BD6E2B-9503-41F5-B77F-BF45EA53C779}"/>
              </a:ext>
            </a:extLst>
          </p:cNvPr>
          <p:cNvSpPr>
            <a:spLocks noGrp="1"/>
          </p:cNvSpPr>
          <p:nvPr>
            <p:ph sz="quarter" idx="4"/>
          </p:nvPr>
        </p:nvSpPr>
        <p:spPr>
          <a:xfrm>
            <a:off x="6338315" y="3143250"/>
            <a:ext cx="5096939" cy="2973770"/>
          </a:xfrm>
        </p:spPr>
        <p:txBody>
          <a:bodyPr/>
          <a:lstStyle/>
          <a:p>
            <a:r>
              <a:rPr lang="en-GB" dirty="0"/>
              <a:t>We are now measured on the progress made from the start of Y5 to the end of Y8, so Y6 SATs are a mid-point assessment for their time here.</a:t>
            </a:r>
          </a:p>
          <a:p>
            <a:r>
              <a:rPr lang="en-GB" dirty="0"/>
              <a:t>Developing skills such as revision, test confidence, resilience. </a:t>
            </a:r>
          </a:p>
          <a:p>
            <a:r>
              <a:rPr lang="en-GB" dirty="0"/>
              <a:t>Assessing how ready pupils are for starting their next stage of education. </a:t>
            </a:r>
          </a:p>
          <a:p>
            <a:endParaRPr lang="en-GB" dirty="0"/>
          </a:p>
        </p:txBody>
      </p:sp>
      <p:sp>
        <p:nvSpPr>
          <p:cNvPr id="7" name="Text Placeholder 6">
            <a:extLst>
              <a:ext uri="{FF2B5EF4-FFF2-40B4-BE49-F238E27FC236}">
                <a16:creationId xmlns:a16="http://schemas.microsoft.com/office/drawing/2014/main" id="{A5FBD5C2-285C-4896-B53C-55CF0A70A3A4}"/>
              </a:ext>
            </a:extLst>
          </p:cNvPr>
          <p:cNvSpPr>
            <a:spLocks noGrp="1"/>
          </p:cNvSpPr>
          <p:nvPr>
            <p:ph type="body" sz="quarter" idx="13"/>
          </p:nvPr>
        </p:nvSpPr>
        <p:spPr/>
        <p:txBody>
          <a:bodyPr/>
          <a:lstStyle/>
          <a:p>
            <a:r>
              <a:rPr lang="en-GB" dirty="0"/>
              <a:t>At </a:t>
            </a:r>
            <a:r>
              <a:rPr lang="en-GB" dirty="0" err="1"/>
              <a:t>cranborne</a:t>
            </a:r>
            <a:endParaRPr lang="en-GB" dirty="0"/>
          </a:p>
        </p:txBody>
      </p:sp>
      <p:sp>
        <p:nvSpPr>
          <p:cNvPr id="2" name="Title 1">
            <a:extLst>
              <a:ext uri="{FF2B5EF4-FFF2-40B4-BE49-F238E27FC236}">
                <a16:creationId xmlns:a16="http://schemas.microsoft.com/office/drawing/2014/main" id="{94FDDFB6-5218-40FD-BDD2-15AEDC136673}"/>
              </a:ext>
            </a:extLst>
          </p:cNvPr>
          <p:cNvSpPr>
            <a:spLocks noGrp="1"/>
          </p:cNvSpPr>
          <p:nvPr>
            <p:ph type="title"/>
          </p:nvPr>
        </p:nvSpPr>
        <p:spPr/>
        <p:txBody>
          <a:bodyPr/>
          <a:lstStyle/>
          <a:p>
            <a:r>
              <a:rPr lang="en-GB" dirty="0"/>
              <a:t>What are SATs for?</a:t>
            </a:r>
          </a:p>
        </p:txBody>
      </p:sp>
    </p:spTree>
    <p:extLst>
      <p:ext uri="{BB962C8B-B14F-4D97-AF65-F5344CB8AC3E}">
        <p14:creationId xmlns:p14="http://schemas.microsoft.com/office/powerpoint/2010/main" val="3650035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39BD0-515F-4DC8-883A-22231FB832A1}"/>
              </a:ext>
            </a:extLst>
          </p:cNvPr>
          <p:cNvSpPr>
            <a:spLocks noGrp="1"/>
          </p:cNvSpPr>
          <p:nvPr>
            <p:ph type="title"/>
          </p:nvPr>
        </p:nvSpPr>
        <p:spPr/>
        <p:txBody>
          <a:bodyPr/>
          <a:lstStyle/>
          <a:p>
            <a:r>
              <a:rPr lang="en-GB" dirty="0"/>
              <a:t>How are SATs organised?</a:t>
            </a:r>
          </a:p>
        </p:txBody>
      </p:sp>
      <p:sp>
        <p:nvSpPr>
          <p:cNvPr id="4" name="Content Placeholder 3">
            <a:extLst>
              <a:ext uri="{FF2B5EF4-FFF2-40B4-BE49-F238E27FC236}">
                <a16:creationId xmlns:a16="http://schemas.microsoft.com/office/drawing/2014/main" id="{253F484B-4701-4823-89A1-DF63C8CAF8B6}"/>
              </a:ext>
            </a:extLst>
          </p:cNvPr>
          <p:cNvSpPr>
            <a:spLocks noGrp="1"/>
          </p:cNvSpPr>
          <p:nvPr>
            <p:ph sz="half" idx="1"/>
          </p:nvPr>
        </p:nvSpPr>
        <p:spPr>
          <a:xfrm>
            <a:off x="6979920" y="1759820"/>
            <a:ext cx="4754880" cy="4627728"/>
          </a:xfrm>
        </p:spPr>
        <p:txBody>
          <a:bodyPr>
            <a:normAutofit fontScale="92500" lnSpcReduction="10000"/>
          </a:bodyPr>
          <a:lstStyle/>
          <a:p>
            <a:r>
              <a:rPr lang="en-GB" dirty="0"/>
              <a:t>Tests take place in the rooms where the English and maths lessons are held. </a:t>
            </a:r>
          </a:p>
          <a:p>
            <a:r>
              <a:rPr lang="en-GB" dirty="0"/>
              <a:t>Pupils who are allowed readers, extra time, prompts or scribes are supported in different rooms from one to one to small groups. </a:t>
            </a:r>
          </a:p>
          <a:p>
            <a:r>
              <a:rPr lang="en-GB" dirty="0"/>
              <a:t>Tests are posted away to be marked by other trained teachers. </a:t>
            </a:r>
          </a:p>
          <a:p>
            <a:r>
              <a:rPr lang="en-GB" dirty="0"/>
              <a:t>Results are sent to us around the start of July. </a:t>
            </a:r>
          </a:p>
          <a:p>
            <a:r>
              <a:rPr lang="en-GB" dirty="0"/>
              <a:t>Pupils receive a </a:t>
            </a:r>
            <a:r>
              <a:rPr lang="en-GB" dirty="0" smtClean="0"/>
              <a:t>‘scaled </a:t>
            </a:r>
            <a:r>
              <a:rPr lang="en-GB" dirty="0"/>
              <a:t>score’. This means they are aiming to score at least 100 in each test. </a:t>
            </a:r>
          </a:p>
          <a:p>
            <a:r>
              <a:rPr lang="en-GB" dirty="0"/>
              <a:t>A score of 110 indicates a real confidence in that </a:t>
            </a:r>
            <a:r>
              <a:rPr lang="en-GB" dirty="0" smtClean="0"/>
              <a:t>test – ‘greater depth’.</a:t>
            </a:r>
            <a:endParaRPr lang="en-GB" dirty="0"/>
          </a:p>
          <a:p>
            <a:r>
              <a:rPr lang="en-GB" dirty="0"/>
              <a:t>A score of under 100 means a resit in Y7. </a:t>
            </a:r>
          </a:p>
        </p:txBody>
      </p:sp>
      <p:sp>
        <p:nvSpPr>
          <p:cNvPr id="7" name="Rectangle 6">
            <a:extLst>
              <a:ext uri="{FF2B5EF4-FFF2-40B4-BE49-F238E27FC236}">
                <a16:creationId xmlns:a16="http://schemas.microsoft.com/office/drawing/2014/main" id="{F22FA07D-3256-49B8-BAE1-384A7055884F}"/>
              </a:ext>
            </a:extLst>
          </p:cNvPr>
          <p:cNvSpPr/>
          <p:nvPr/>
        </p:nvSpPr>
        <p:spPr>
          <a:xfrm>
            <a:off x="147350" y="4255458"/>
            <a:ext cx="6786526" cy="1569660"/>
          </a:xfrm>
          <a:prstGeom prst="rect">
            <a:avLst/>
          </a:prstGeom>
          <a:noFill/>
        </p:spPr>
        <p:txBody>
          <a:bodyPr wrap="square" lIns="91440" tIns="45720" rIns="91440" bIns="45720">
            <a:spAutoFit/>
          </a:bodyPr>
          <a:lstStyle/>
          <a:p>
            <a:pPr algn="ctr"/>
            <a:r>
              <a:rPr lang="en-US" sz="2400" b="0" cap="none" spc="0" dirty="0">
                <a:ln w="0"/>
                <a:solidFill>
                  <a:schemeClr val="tx1"/>
                </a:solidFill>
                <a:effectLst>
                  <a:outerShdw blurRad="38100" dist="19050" dir="2700000" algn="tl" rotWithShape="0">
                    <a:schemeClr val="dk1">
                      <a:alpha val="40000"/>
                    </a:schemeClr>
                  </a:outerShdw>
                </a:effectLst>
              </a:rPr>
              <a:t>Writing is assessed by class teachers and is based on a collection of about</a:t>
            </a:r>
          </a:p>
          <a:p>
            <a:pPr algn="ctr"/>
            <a:r>
              <a:rPr lang="en-US" sz="2400" dirty="0">
                <a:ln w="0"/>
                <a:effectLst>
                  <a:outerShdw blurRad="38100" dist="19050" dir="2700000" algn="tl" rotWithShape="0">
                    <a:schemeClr val="dk1">
                      <a:alpha val="40000"/>
                    </a:schemeClr>
                  </a:outerShdw>
                </a:effectLst>
              </a:rPr>
              <a:t>6 pieces of writing. This is graded towards the end of June. </a:t>
            </a:r>
            <a:endParaRPr lang="en-US" sz="4800" b="0" cap="none" spc="0" dirty="0">
              <a:ln w="0"/>
              <a:solidFill>
                <a:schemeClr val="tx1"/>
              </a:solidFill>
              <a:effectLst>
                <a:outerShdw blurRad="38100" dist="19050" dir="2700000" algn="tl" rotWithShape="0">
                  <a:schemeClr val="dk1">
                    <a:alpha val="40000"/>
                  </a:schemeClr>
                </a:outerShdw>
              </a:effectLst>
            </a:endParaRP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2526638789"/>
              </p:ext>
            </p:extLst>
          </p:nvPr>
        </p:nvGraphicFramePr>
        <p:xfrm>
          <a:off x="537396" y="1759820"/>
          <a:ext cx="6442524" cy="2021840"/>
        </p:xfrm>
        <a:graphic>
          <a:graphicData uri="http://schemas.openxmlformats.org/drawingml/2006/table">
            <a:tbl>
              <a:tblPr firstRow="1" bandRow="1">
                <a:tableStyleId>{0E3FDE45-AF77-4B5C-9715-49D594BDF05E}</a:tableStyleId>
              </a:tblPr>
              <a:tblGrid>
                <a:gridCol w="2542135">
                  <a:extLst>
                    <a:ext uri="{9D8B030D-6E8A-4147-A177-3AD203B41FA5}">
                      <a16:colId xmlns:a16="http://schemas.microsoft.com/office/drawing/2014/main" val="660995795"/>
                    </a:ext>
                  </a:extLst>
                </a:gridCol>
                <a:gridCol w="3900389">
                  <a:extLst>
                    <a:ext uri="{9D8B030D-6E8A-4147-A177-3AD203B41FA5}">
                      <a16:colId xmlns:a16="http://schemas.microsoft.com/office/drawing/2014/main" val="177803501"/>
                    </a:ext>
                  </a:extLst>
                </a:gridCol>
              </a:tblGrid>
              <a:tr h="370840">
                <a:tc>
                  <a:txBody>
                    <a:bodyPr/>
                    <a:lstStyle/>
                    <a:p>
                      <a:r>
                        <a:rPr lang="en-GB" b="0" dirty="0" smtClean="0"/>
                        <a:t>Monday 9</a:t>
                      </a:r>
                      <a:r>
                        <a:rPr lang="en-GB" b="0" baseline="30000" dirty="0" smtClean="0"/>
                        <a:t>th</a:t>
                      </a:r>
                      <a:r>
                        <a:rPr lang="en-GB" b="0" dirty="0" smtClean="0"/>
                        <a:t> May</a:t>
                      </a:r>
                      <a:endParaRPr lang="en-GB" b="0" dirty="0"/>
                    </a:p>
                  </a:txBody>
                  <a:tcPr/>
                </a:tc>
                <a:tc>
                  <a:txBody>
                    <a:bodyPr/>
                    <a:lstStyle/>
                    <a:p>
                      <a:r>
                        <a:rPr lang="en-GB" b="0" dirty="0" smtClean="0"/>
                        <a:t>Spelling,</a:t>
                      </a:r>
                      <a:r>
                        <a:rPr lang="en-GB" b="0" baseline="0" dirty="0" smtClean="0"/>
                        <a:t> punctuation and grammar paper 1 and 2</a:t>
                      </a:r>
                      <a:endParaRPr lang="en-GB" b="0" dirty="0"/>
                    </a:p>
                  </a:txBody>
                  <a:tcPr/>
                </a:tc>
                <a:extLst>
                  <a:ext uri="{0D108BD9-81ED-4DB2-BD59-A6C34878D82A}">
                    <a16:rowId xmlns:a16="http://schemas.microsoft.com/office/drawing/2014/main" val="3568295221"/>
                  </a:ext>
                </a:extLst>
              </a:tr>
              <a:tr h="370840">
                <a:tc>
                  <a:txBody>
                    <a:bodyPr/>
                    <a:lstStyle/>
                    <a:p>
                      <a:r>
                        <a:rPr lang="en-GB" dirty="0" smtClean="0"/>
                        <a:t>Tuesday</a:t>
                      </a:r>
                      <a:r>
                        <a:rPr lang="en-GB" baseline="0" dirty="0" smtClean="0"/>
                        <a:t> 10</a:t>
                      </a:r>
                      <a:r>
                        <a:rPr lang="en-GB" baseline="30000" dirty="0" smtClean="0"/>
                        <a:t>th</a:t>
                      </a:r>
                      <a:r>
                        <a:rPr lang="en-GB" baseline="0" dirty="0" smtClean="0"/>
                        <a:t> May</a:t>
                      </a:r>
                      <a:endParaRPr lang="en-GB" dirty="0"/>
                    </a:p>
                  </a:txBody>
                  <a:tcPr/>
                </a:tc>
                <a:tc>
                  <a:txBody>
                    <a:bodyPr/>
                    <a:lstStyle/>
                    <a:p>
                      <a:r>
                        <a:rPr lang="en-GB" dirty="0" smtClean="0"/>
                        <a:t>English reading</a:t>
                      </a:r>
                      <a:endParaRPr lang="en-GB" dirty="0"/>
                    </a:p>
                  </a:txBody>
                  <a:tcPr/>
                </a:tc>
                <a:extLst>
                  <a:ext uri="{0D108BD9-81ED-4DB2-BD59-A6C34878D82A}">
                    <a16:rowId xmlns:a16="http://schemas.microsoft.com/office/drawing/2014/main" val="1590426245"/>
                  </a:ext>
                </a:extLst>
              </a:tr>
              <a:tr h="370840">
                <a:tc>
                  <a:txBody>
                    <a:bodyPr/>
                    <a:lstStyle/>
                    <a:p>
                      <a:r>
                        <a:rPr lang="en-GB" dirty="0" smtClean="0"/>
                        <a:t>Wednesday 11</a:t>
                      </a:r>
                      <a:r>
                        <a:rPr lang="en-GB" baseline="30000" dirty="0" smtClean="0"/>
                        <a:t>th</a:t>
                      </a:r>
                      <a:r>
                        <a:rPr lang="en-GB" dirty="0" smtClean="0"/>
                        <a:t> May</a:t>
                      </a:r>
                      <a:endParaRPr lang="en-GB" dirty="0"/>
                    </a:p>
                  </a:txBody>
                  <a:tcPr/>
                </a:tc>
                <a:tc>
                  <a:txBody>
                    <a:bodyPr/>
                    <a:lstStyle/>
                    <a:p>
                      <a:r>
                        <a:rPr lang="en-GB" dirty="0" smtClean="0"/>
                        <a:t>Maths paper</a:t>
                      </a:r>
                      <a:r>
                        <a:rPr lang="en-GB" baseline="0" dirty="0" smtClean="0"/>
                        <a:t> 1 (arithmetic) and paper 2 (reasoning)</a:t>
                      </a:r>
                      <a:endParaRPr lang="en-GB" dirty="0"/>
                    </a:p>
                  </a:txBody>
                  <a:tcPr/>
                </a:tc>
                <a:extLst>
                  <a:ext uri="{0D108BD9-81ED-4DB2-BD59-A6C34878D82A}">
                    <a16:rowId xmlns:a16="http://schemas.microsoft.com/office/drawing/2014/main" val="1881113329"/>
                  </a:ext>
                </a:extLst>
              </a:tr>
              <a:tr h="370840">
                <a:tc>
                  <a:txBody>
                    <a:bodyPr/>
                    <a:lstStyle/>
                    <a:p>
                      <a:r>
                        <a:rPr lang="en-GB" dirty="0" smtClean="0"/>
                        <a:t>Thursday</a:t>
                      </a:r>
                      <a:r>
                        <a:rPr lang="en-GB" baseline="0" dirty="0" smtClean="0"/>
                        <a:t> 12</a:t>
                      </a:r>
                      <a:r>
                        <a:rPr lang="en-GB" baseline="30000" dirty="0" smtClean="0"/>
                        <a:t>th</a:t>
                      </a:r>
                      <a:r>
                        <a:rPr lang="en-GB" baseline="0" dirty="0" smtClean="0"/>
                        <a:t> May</a:t>
                      </a:r>
                      <a:endParaRPr lang="en-GB" dirty="0"/>
                    </a:p>
                  </a:txBody>
                  <a:tcPr/>
                </a:tc>
                <a:tc>
                  <a:txBody>
                    <a:bodyPr/>
                    <a:lstStyle/>
                    <a:p>
                      <a:r>
                        <a:rPr lang="en-GB" dirty="0" smtClean="0"/>
                        <a:t>Maths</a:t>
                      </a:r>
                      <a:r>
                        <a:rPr lang="en-GB" baseline="0" dirty="0" smtClean="0"/>
                        <a:t> paper 3 (reasoning) </a:t>
                      </a:r>
                      <a:endParaRPr lang="en-GB" dirty="0"/>
                    </a:p>
                  </a:txBody>
                  <a:tcPr/>
                </a:tc>
                <a:extLst>
                  <a:ext uri="{0D108BD9-81ED-4DB2-BD59-A6C34878D82A}">
                    <a16:rowId xmlns:a16="http://schemas.microsoft.com/office/drawing/2014/main" val="1547517012"/>
                  </a:ext>
                </a:extLst>
              </a:tr>
            </a:tbl>
          </a:graphicData>
        </a:graphic>
      </p:graphicFrame>
    </p:spTree>
    <p:extLst>
      <p:ext uri="{BB962C8B-B14F-4D97-AF65-F5344CB8AC3E}">
        <p14:creationId xmlns:p14="http://schemas.microsoft.com/office/powerpoint/2010/main" val="2051309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1D325-8EF9-410A-A733-7D2A6E2F3A7A}"/>
              </a:ext>
            </a:extLst>
          </p:cNvPr>
          <p:cNvSpPr>
            <a:spLocks noGrp="1"/>
          </p:cNvSpPr>
          <p:nvPr>
            <p:ph type="title"/>
          </p:nvPr>
        </p:nvSpPr>
        <p:spPr/>
        <p:txBody>
          <a:bodyPr/>
          <a:lstStyle/>
          <a:p>
            <a:r>
              <a:rPr lang="en-GB" dirty="0"/>
              <a:t>What is the content of the tests?</a:t>
            </a:r>
          </a:p>
        </p:txBody>
      </p:sp>
      <p:sp>
        <p:nvSpPr>
          <p:cNvPr id="3" name="Content Placeholder 2">
            <a:extLst>
              <a:ext uri="{FF2B5EF4-FFF2-40B4-BE49-F238E27FC236}">
                <a16:creationId xmlns:a16="http://schemas.microsoft.com/office/drawing/2014/main" id="{7AB861C9-0C8D-436B-B9C2-3CE194902F58}"/>
              </a:ext>
            </a:extLst>
          </p:cNvPr>
          <p:cNvSpPr>
            <a:spLocks noGrp="1"/>
          </p:cNvSpPr>
          <p:nvPr>
            <p:ph idx="1"/>
          </p:nvPr>
        </p:nvSpPr>
        <p:spPr/>
        <p:txBody>
          <a:bodyPr>
            <a:normAutofit/>
          </a:bodyPr>
          <a:lstStyle/>
          <a:p>
            <a:pPr marL="0" indent="0">
              <a:buNone/>
            </a:pPr>
            <a:r>
              <a:rPr lang="en-GB" sz="2800" dirty="0"/>
              <a:t>Grammar, punctuation and spelling:</a:t>
            </a:r>
          </a:p>
          <a:p>
            <a:r>
              <a:rPr lang="en-GB" sz="2400" dirty="0"/>
              <a:t>Around 45 questions on word types, use of different punctuation, meaning of words and grammatical terminology. </a:t>
            </a:r>
          </a:p>
          <a:p>
            <a:r>
              <a:rPr lang="en-GB" sz="2400" dirty="0"/>
              <a:t>A separate spelling test of 20 words.</a:t>
            </a:r>
          </a:p>
          <a:p>
            <a:r>
              <a:rPr lang="en-GB" sz="2400" dirty="0"/>
              <a:t>The test is out of 70 marks – a pass mark of 38 was needed in </a:t>
            </a:r>
            <a:r>
              <a:rPr lang="en-GB" sz="2400" dirty="0" smtClean="0"/>
              <a:t>2018 (56 for Greater Depth). </a:t>
            </a:r>
            <a:endParaRPr lang="en-GB" sz="2400" dirty="0"/>
          </a:p>
          <a:p>
            <a:pPr marL="0" indent="0">
              <a:buNone/>
            </a:pPr>
            <a:endParaRPr lang="en-GB" sz="2800" dirty="0"/>
          </a:p>
        </p:txBody>
      </p:sp>
    </p:spTree>
    <p:extLst>
      <p:ext uri="{BB962C8B-B14F-4D97-AF65-F5344CB8AC3E}">
        <p14:creationId xmlns:p14="http://schemas.microsoft.com/office/powerpoint/2010/main" val="86652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1D325-8EF9-410A-A733-7D2A6E2F3A7A}"/>
              </a:ext>
            </a:extLst>
          </p:cNvPr>
          <p:cNvSpPr>
            <a:spLocks noGrp="1"/>
          </p:cNvSpPr>
          <p:nvPr>
            <p:ph type="title"/>
          </p:nvPr>
        </p:nvSpPr>
        <p:spPr/>
        <p:txBody>
          <a:bodyPr/>
          <a:lstStyle/>
          <a:p>
            <a:r>
              <a:rPr lang="en-GB" dirty="0"/>
              <a:t>What is the content of the tests?</a:t>
            </a:r>
          </a:p>
        </p:txBody>
      </p:sp>
      <p:sp>
        <p:nvSpPr>
          <p:cNvPr id="3" name="Content Placeholder 2">
            <a:extLst>
              <a:ext uri="{FF2B5EF4-FFF2-40B4-BE49-F238E27FC236}">
                <a16:creationId xmlns:a16="http://schemas.microsoft.com/office/drawing/2014/main" id="{7AB861C9-0C8D-436B-B9C2-3CE194902F58}"/>
              </a:ext>
            </a:extLst>
          </p:cNvPr>
          <p:cNvSpPr>
            <a:spLocks noGrp="1"/>
          </p:cNvSpPr>
          <p:nvPr>
            <p:ph idx="1"/>
          </p:nvPr>
        </p:nvSpPr>
        <p:spPr/>
        <p:txBody>
          <a:bodyPr>
            <a:normAutofit/>
          </a:bodyPr>
          <a:lstStyle/>
          <a:p>
            <a:pPr marL="0" indent="0">
              <a:buNone/>
            </a:pPr>
            <a:r>
              <a:rPr lang="en-GB" sz="3200" dirty="0"/>
              <a:t>Reading:</a:t>
            </a:r>
          </a:p>
          <a:p>
            <a:r>
              <a:rPr lang="en-GB" sz="2800" dirty="0" smtClean="0"/>
              <a:t>Three texts, of supposed increasing difficulty, which could be any combination of story, poetry and non-fiction. </a:t>
            </a:r>
            <a:endParaRPr lang="en-GB" sz="2800" dirty="0"/>
          </a:p>
          <a:p>
            <a:r>
              <a:rPr lang="en-GB" sz="2800" dirty="0" smtClean="0"/>
              <a:t>Around 35 questions on retrieval, inference, word meaning, summarising and comparisons.</a:t>
            </a:r>
            <a:endParaRPr lang="en-GB" sz="2800" dirty="0"/>
          </a:p>
          <a:p>
            <a:r>
              <a:rPr lang="en-GB" sz="2800" dirty="0"/>
              <a:t>The test is out of </a:t>
            </a:r>
            <a:r>
              <a:rPr lang="en-GB" sz="2800" dirty="0" smtClean="0"/>
              <a:t>50 </a:t>
            </a:r>
            <a:r>
              <a:rPr lang="en-GB" sz="2800" dirty="0"/>
              <a:t>marks – a pass mark of </a:t>
            </a:r>
            <a:r>
              <a:rPr lang="en-GB" sz="2800" dirty="0" smtClean="0"/>
              <a:t>28 </a:t>
            </a:r>
            <a:r>
              <a:rPr lang="en-GB" sz="2800" dirty="0"/>
              <a:t>was needed in </a:t>
            </a:r>
            <a:r>
              <a:rPr lang="en-GB" sz="2800" dirty="0" smtClean="0"/>
              <a:t>2018 (40 for Greater Depth). </a:t>
            </a:r>
            <a:endParaRPr lang="en-GB" sz="2800" dirty="0"/>
          </a:p>
          <a:p>
            <a:pPr marL="0" indent="0">
              <a:buNone/>
            </a:pPr>
            <a:endParaRPr lang="en-GB" sz="2800" dirty="0"/>
          </a:p>
        </p:txBody>
      </p:sp>
    </p:spTree>
    <p:extLst>
      <p:ext uri="{BB962C8B-B14F-4D97-AF65-F5344CB8AC3E}">
        <p14:creationId xmlns:p14="http://schemas.microsoft.com/office/powerpoint/2010/main" val="2166361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1D325-8EF9-410A-A733-7D2A6E2F3A7A}"/>
              </a:ext>
            </a:extLst>
          </p:cNvPr>
          <p:cNvSpPr>
            <a:spLocks noGrp="1"/>
          </p:cNvSpPr>
          <p:nvPr>
            <p:ph type="title"/>
          </p:nvPr>
        </p:nvSpPr>
        <p:spPr/>
        <p:txBody>
          <a:bodyPr/>
          <a:lstStyle/>
          <a:p>
            <a:r>
              <a:rPr lang="en-GB" dirty="0"/>
              <a:t>What is the content of the tests?</a:t>
            </a:r>
          </a:p>
        </p:txBody>
      </p:sp>
      <p:sp>
        <p:nvSpPr>
          <p:cNvPr id="3" name="Content Placeholder 2">
            <a:extLst>
              <a:ext uri="{FF2B5EF4-FFF2-40B4-BE49-F238E27FC236}">
                <a16:creationId xmlns:a16="http://schemas.microsoft.com/office/drawing/2014/main" id="{7AB861C9-0C8D-436B-B9C2-3CE194902F58}"/>
              </a:ext>
            </a:extLst>
          </p:cNvPr>
          <p:cNvSpPr>
            <a:spLocks noGrp="1"/>
          </p:cNvSpPr>
          <p:nvPr>
            <p:ph idx="1"/>
          </p:nvPr>
        </p:nvSpPr>
        <p:spPr/>
        <p:txBody>
          <a:bodyPr>
            <a:normAutofit fontScale="92500" lnSpcReduction="10000"/>
          </a:bodyPr>
          <a:lstStyle/>
          <a:p>
            <a:pPr marL="0" indent="0">
              <a:buNone/>
            </a:pPr>
            <a:r>
              <a:rPr lang="en-GB" sz="2800" dirty="0" smtClean="0"/>
              <a:t>Writing:</a:t>
            </a:r>
          </a:p>
          <a:p>
            <a:r>
              <a:rPr lang="en-GB" sz="2800" dirty="0" smtClean="0"/>
              <a:t>No test! </a:t>
            </a:r>
          </a:p>
          <a:p>
            <a:r>
              <a:rPr lang="en-GB" sz="2800" dirty="0" smtClean="0"/>
              <a:t>Assessment throughout Y5 and Y6 against a list of criteria to be met for each grade.</a:t>
            </a:r>
          </a:p>
          <a:p>
            <a:r>
              <a:rPr lang="en-GB" sz="2800" dirty="0" smtClean="0"/>
              <a:t>The list is not ‘best fit’ – with the exception of handwriting, all criteria have to be met, or a lower grade is awarded instead.</a:t>
            </a:r>
          </a:p>
          <a:p>
            <a:r>
              <a:rPr lang="en-GB" sz="2800" dirty="0" smtClean="0"/>
              <a:t>In very specific situations, an exemption for one of the criteria can be used. E.g. spelling. </a:t>
            </a:r>
            <a:endParaRPr lang="en-GB" sz="2800" dirty="0"/>
          </a:p>
          <a:p>
            <a:pPr marL="0" indent="0">
              <a:buNone/>
            </a:pPr>
            <a:endParaRPr lang="en-GB" sz="2800" dirty="0"/>
          </a:p>
        </p:txBody>
      </p:sp>
    </p:spTree>
    <p:extLst>
      <p:ext uri="{BB962C8B-B14F-4D97-AF65-F5344CB8AC3E}">
        <p14:creationId xmlns:p14="http://schemas.microsoft.com/office/powerpoint/2010/main" val="1988759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1D325-8EF9-410A-A733-7D2A6E2F3A7A}"/>
              </a:ext>
            </a:extLst>
          </p:cNvPr>
          <p:cNvSpPr>
            <a:spLocks noGrp="1"/>
          </p:cNvSpPr>
          <p:nvPr>
            <p:ph type="title"/>
          </p:nvPr>
        </p:nvSpPr>
        <p:spPr/>
        <p:txBody>
          <a:bodyPr/>
          <a:lstStyle/>
          <a:p>
            <a:r>
              <a:rPr lang="en-GB" dirty="0"/>
              <a:t>What is the content of the tests?</a:t>
            </a:r>
          </a:p>
        </p:txBody>
      </p:sp>
      <p:sp>
        <p:nvSpPr>
          <p:cNvPr id="3" name="Content Placeholder 2">
            <a:extLst>
              <a:ext uri="{FF2B5EF4-FFF2-40B4-BE49-F238E27FC236}">
                <a16:creationId xmlns:a16="http://schemas.microsoft.com/office/drawing/2014/main" id="{7AB861C9-0C8D-436B-B9C2-3CE194902F58}"/>
              </a:ext>
            </a:extLst>
          </p:cNvPr>
          <p:cNvSpPr>
            <a:spLocks noGrp="1"/>
          </p:cNvSpPr>
          <p:nvPr>
            <p:ph idx="1"/>
          </p:nvPr>
        </p:nvSpPr>
        <p:spPr/>
        <p:txBody>
          <a:bodyPr>
            <a:normAutofit fontScale="85000" lnSpcReduction="10000"/>
          </a:bodyPr>
          <a:lstStyle/>
          <a:p>
            <a:pPr marL="0" indent="0">
              <a:buNone/>
            </a:pPr>
            <a:r>
              <a:rPr lang="en-GB" sz="2800" dirty="0" smtClean="0"/>
              <a:t>Maths:</a:t>
            </a:r>
          </a:p>
          <a:p>
            <a:pPr marL="0" indent="0">
              <a:buNone/>
            </a:pPr>
            <a:r>
              <a:rPr lang="en-GB" sz="2800" dirty="0" smtClean="0"/>
              <a:t>Three different papers – Arithmetic, and two reasoning papers. </a:t>
            </a:r>
          </a:p>
          <a:p>
            <a:pPr marL="0" indent="0">
              <a:buNone/>
            </a:pPr>
            <a:r>
              <a:rPr lang="en-GB" sz="2800" dirty="0" smtClean="0"/>
              <a:t>Arithmetic is around 35 questions in 30 minutes. The four operations, fractions, decimals, percentages and BIDMAS are covered. </a:t>
            </a:r>
          </a:p>
          <a:p>
            <a:pPr marL="0" indent="0">
              <a:buNone/>
            </a:pPr>
            <a:r>
              <a:rPr lang="en-GB" sz="2800" dirty="0" smtClean="0"/>
              <a:t>Reasoning papers – around 20 questions in 40 minutes. These cover all aspects of the KS2 curriculum and take the form of worded problems, multiple choice, diagram drawing etc.</a:t>
            </a:r>
          </a:p>
          <a:p>
            <a:pPr marL="0" indent="0">
              <a:buNone/>
            </a:pPr>
            <a:r>
              <a:rPr lang="en-GB" sz="2800" dirty="0"/>
              <a:t>The test is out of </a:t>
            </a:r>
            <a:r>
              <a:rPr lang="en-GB" sz="2800" dirty="0" smtClean="0"/>
              <a:t>110 </a:t>
            </a:r>
            <a:r>
              <a:rPr lang="en-GB" sz="2800" dirty="0"/>
              <a:t>marks – a pass mark of </a:t>
            </a:r>
            <a:r>
              <a:rPr lang="en-GB" sz="2800" dirty="0" smtClean="0"/>
              <a:t>61 </a:t>
            </a:r>
            <a:r>
              <a:rPr lang="en-GB" sz="2800" dirty="0"/>
              <a:t>was needed in 2018 </a:t>
            </a:r>
            <a:r>
              <a:rPr lang="en-GB" sz="2800" dirty="0" smtClean="0"/>
              <a:t>(96 </a:t>
            </a:r>
            <a:r>
              <a:rPr lang="en-GB" sz="2800" dirty="0"/>
              <a:t>for Greater Depth). </a:t>
            </a:r>
          </a:p>
          <a:p>
            <a:pPr marL="0" indent="0">
              <a:buNone/>
            </a:pPr>
            <a:endParaRPr lang="en-GB" sz="2800" dirty="0" smtClean="0"/>
          </a:p>
          <a:p>
            <a:pPr marL="0" indent="0">
              <a:buNone/>
            </a:pPr>
            <a:endParaRPr lang="en-GB" sz="2800" dirty="0" smtClean="0"/>
          </a:p>
          <a:p>
            <a:pPr marL="0" indent="0">
              <a:buNone/>
            </a:pPr>
            <a:endParaRPr lang="en-GB" sz="2800" dirty="0"/>
          </a:p>
          <a:p>
            <a:pPr marL="0" indent="0">
              <a:buNone/>
            </a:pPr>
            <a:endParaRPr lang="en-GB" sz="2800" dirty="0"/>
          </a:p>
        </p:txBody>
      </p:sp>
    </p:spTree>
    <p:extLst>
      <p:ext uri="{BB962C8B-B14F-4D97-AF65-F5344CB8AC3E}">
        <p14:creationId xmlns:p14="http://schemas.microsoft.com/office/powerpoint/2010/main" val="484601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F73EA-35EE-4F25-B06D-F5E9434AFBB0}"/>
              </a:ext>
            </a:extLst>
          </p:cNvPr>
          <p:cNvSpPr>
            <a:spLocks noGrp="1"/>
          </p:cNvSpPr>
          <p:nvPr>
            <p:ph type="title"/>
          </p:nvPr>
        </p:nvSpPr>
        <p:spPr>
          <a:xfrm>
            <a:off x="352097" y="159118"/>
            <a:ext cx="10058400" cy="1371600"/>
          </a:xfrm>
        </p:spPr>
        <p:txBody>
          <a:bodyPr/>
          <a:lstStyle/>
          <a:p>
            <a:r>
              <a:rPr lang="en-GB" dirty="0"/>
              <a:t>How can I support my child?</a:t>
            </a:r>
          </a:p>
        </p:txBody>
      </p:sp>
      <p:sp>
        <p:nvSpPr>
          <p:cNvPr id="3" name="Content Placeholder 2">
            <a:extLst>
              <a:ext uri="{FF2B5EF4-FFF2-40B4-BE49-F238E27FC236}">
                <a16:creationId xmlns:a16="http://schemas.microsoft.com/office/drawing/2014/main" id="{873A5BE5-CAEC-42EE-A157-2520445BB4C6}"/>
              </a:ext>
            </a:extLst>
          </p:cNvPr>
          <p:cNvSpPr>
            <a:spLocks noGrp="1"/>
          </p:cNvSpPr>
          <p:nvPr>
            <p:ph idx="1"/>
          </p:nvPr>
        </p:nvSpPr>
        <p:spPr>
          <a:xfrm>
            <a:off x="483475" y="1366345"/>
            <a:ext cx="11361683" cy="5108027"/>
          </a:xfrm>
        </p:spPr>
        <p:txBody>
          <a:bodyPr>
            <a:normAutofit lnSpcReduction="10000"/>
          </a:bodyPr>
          <a:lstStyle/>
          <a:p>
            <a:r>
              <a:rPr lang="en-GB" sz="2400" dirty="0" smtClean="0"/>
              <a:t>Homework</a:t>
            </a:r>
          </a:p>
          <a:p>
            <a:pPr lvl="3"/>
            <a:r>
              <a:rPr lang="en-GB" sz="1600" dirty="0" smtClean="0"/>
              <a:t>Some pupils are able and confident to work independently on their homework – in this case, it would just be a matter of checking they have completed it correctly and to a high standard. Other children require different degrees of support. As long as we are aware that you have helped with the homework, that is not a problem – better that than homework completed incorrectly that doesn’t improve their understanding. </a:t>
            </a:r>
          </a:p>
          <a:p>
            <a:r>
              <a:rPr lang="en-GB" sz="2400" dirty="0" smtClean="0"/>
              <a:t>Attendance</a:t>
            </a:r>
          </a:p>
          <a:p>
            <a:r>
              <a:rPr lang="en-GB" sz="2400" dirty="0" smtClean="0"/>
              <a:t>Revision</a:t>
            </a:r>
          </a:p>
          <a:p>
            <a:r>
              <a:rPr lang="en-GB" sz="2400" dirty="0" smtClean="0"/>
              <a:t>Practice test papers</a:t>
            </a:r>
          </a:p>
          <a:p>
            <a:pPr lvl="2"/>
            <a:r>
              <a:rPr lang="en-GB" sz="1600" dirty="0" smtClean="0"/>
              <a:t>This year, we are going to pay for the papers and ask for parents to make a contribution. They will then be used as part of the increase in the amount of homework towards the end of year 6. This is partly for the SATs, but more to prepare them for the change to KS3 next year. </a:t>
            </a:r>
          </a:p>
          <a:p>
            <a:r>
              <a:rPr lang="en-GB" sz="2400" dirty="0" smtClean="0"/>
              <a:t>Confidence and self-belief</a:t>
            </a:r>
          </a:p>
          <a:p>
            <a:pPr lvl="2"/>
            <a:r>
              <a:rPr lang="en-GB" sz="1700" dirty="0" smtClean="0"/>
              <a:t>Being able to manage your emotions, handle a little bit of pressure, and work hard to achieve your best are all key skills we would like our pupils to develop, not for the SATs, but because they are important for the later years of school and beyond. </a:t>
            </a:r>
          </a:p>
          <a:p>
            <a:endParaRPr lang="en-GB" sz="2400" dirty="0"/>
          </a:p>
        </p:txBody>
      </p:sp>
    </p:spTree>
    <p:extLst>
      <p:ext uri="{BB962C8B-B14F-4D97-AF65-F5344CB8AC3E}">
        <p14:creationId xmlns:p14="http://schemas.microsoft.com/office/powerpoint/2010/main" val="23330456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628</TotalTime>
  <Words>834</Words>
  <Application>Microsoft Office PowerPoint</Application>
  <PresentationFormat>Widescreen</PresentationFormat>
  <Paragraphs>62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 Rounded MT Bold</vt:lpstr>
      <vt:lpstr>Century Gothic</vt:lpstr>
      <vt:lpstr>Garamond</vt:lpstr>
      <vt:lpstr>Savon</vt:lpstr>
      <vt:lpstr>Year 6 SATs 2022</vt:lpstr>
      <vt:lpstr>What are SATs for?</vt:lpstr>
      <vt:lpstr>How are SATs organised?</vt:lpstr>
      <vt:lpstr>What is the content of the tests?</vt:lpstr>
      <vt:lpstr>What is the content of the tests?</vt:lpstr>
      <vt:lpstr>What is the content of the tests?</vt:lpstr>
      <vt:lpstr>What is the content of the tests?</vt:lpstr>
      <vt:lpstr>How can I support my child?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6 sats 2019</dc:title>
  <dc:creator>my pc</dc:creator>
  <cp:lastModifiedBy>Belinda Willmott</cp:lastModifiedBy>
  <cp:revision>27</cp:revision>
  <dcterms:created xsi:type="dcterms:W3CDTF">2018-12-09T16:28:45Z</dcterms:created>
  <dcterms:modified xsi:type="dcterms:W3CDTF">2022-02-15T14:53:39Z</dcterms:modified>
</cp:coreProperties>
</file>