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4" r:id="rId11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79496" autoAdjust="0"/>
  </p:normalViewPr>
  <p:slideViewPr>
    <p:cSldViewPr>
      <p:cViewPr varScale="1">
        <p:scale>
          <a:sx n="61" d="100"/>
          <a:sy n="61" d="100"/>
        </p:scale>
        <p:origin x="-11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EF8CF-88C1-4076-9C13-A61DD7BEDE7B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79D52-7EBC-4F06-8BCC-346DC129F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485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248D5-CB99-465B-9E9C-FBDFE3D6C9BF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5CEF5-28F0-4C45-A5C2-435ADD5982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14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Introduce the learning objective to the children. Have they</a:t>
            </a:r>
            <a:r>
              <a:rPr lang="en-GB" baseline="0" dirty="0" smtClean="0"/>
              <a:t> ever heard of ‘Digital Footprint’ before?</a:t>
            </a:r>
          </a:p>
          <a:p>
            <a:endParaRPr lang="en-GB" baseline="0" dirty="0" smtClean="0"/>
          </a:p>
          <a:p>
            <a:r>
              <a:rPr lang="en-GB" baseline="0" dirty="0" smtClean="0"/>
              <a:t>Give the children 1 minute to share their ideas of what apps they recognise from the digital footprint on the board, do any of the children use them at home? – Share examples with the class.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5CEF5-28F0-4C45-A5C2-435ADD5982F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07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children have</a:t>
            </a:r>
            <a:r>
              <a:rPr lang="en-GB" baseline="0" dirty="0" smtClean="0"/>
              <a:t> 25 minutes to create their own version of the diagram on the previous slide.</a:t>
            </a:r>
          </a:p>
          <a:p>
            <a:r>
              <a:rPr lang="en-GB" dirty="0" smtClean="0"/>
              <a:t>They</a:t>
            </a:r>
            <a:r>
              <a:rPr lang="en-GB" baseline="0" dirty="0" smtClean="0"/>
              <a:t> should work independently on a4 paper to draw their own version, they could use stick men or dots to represent people.</a:t>
            </a:r>
          </a:p>
          <a:p>
            <a:r>
              <a:rPr lang="en-GB" baseline="0" dirty="0" smtClean="0"/>
              <a:t>The following slide has some examples of diagrams that have been created before.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5CEF5-28F0-4C45-A5C2-435ADD5982F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494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to the children that you have been looking at funny cat videos</a:t>
            </a:r>
            <a:r>
              <a:rPr lang="en-GB" baseline="0" dirty="0" smtClean="0"/>
              <a:t> and you decided to ‘Like’ it.</a:t>
            </a:r>
          </a:p>
          <a:p>
            <a:r>
              <a:rPr lang="en-GB" baseline="0" dirty="0" smtClean="0"/>
              <a:t>Point out the ‘Like’ button that’s been circled in red.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Allow the children 1 minute to discuss what other things you could do on this page.</a:t>
            </a:r>
          </a:p>
          <a:p>
            <a:r>
              <a:rPr lang="en-GB" baseline="0" dirty="0" smtClean="0"/>
              <a:t>- Dislike / subscribe / comment / share / add to playlist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5CEF5-28F0-4C45-A5C2-435ADD5982F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529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</a:t>
            </a:r>
            <a:r>
              <a:rPr lang="en-GB" baseline="0" dirty="0" smtClean="0"/>
              <a:t> have all agreed that we can do lots and lots on websites, but how do they remember what we have done?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This is a picture of a ‘Data Farm’ these are huge warehouses full of </a:t>
            </a:r>
            <a:r>
              <a:rPr lang="en-GB" baseline="0" dirty="0" err="1" smtClean="0"/>
              <a:t>harddrives</a:t>
            </a:r>
            <a:r>
              <a:rPr lang="en-GB" baseline="0" dirty="0" smtClean="0"/>
              <a:t> (like </a:t>
            </a:r>
            <a:r>
              <a:rPr lang="en-GB" baseline="0" dirty="0" err="1" smtClean="0"/>
              <a:t>usb</a:t>
            </a:r>
            <a:r>
              <a:rPr lang="en-GB" baseline="0" dirty="0" smtClean="0"/>
              <a:t> stick) that store every thing that we do on these websites that we listed on the last slide. This is how websites ‘remember’ what we have done.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blue picture is inside of a data farm, racks and racks of storage.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5CEF5-28F0-4C45-A5C2-435ADD5982F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100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Play the video</a:t>
            </a:r>
            <a:r>
              <a:rPr lang="en-GB" baseline="0" dirty="0" smtClean="0"/>
              <a:t> for the children, does this seem familiar to anyone?</a:t>
            </a:r>
          </a:p>
          <a:p>
            <a:r>
              <a:rPr lang="en-GB" baseline="0" dirty="0" smtClean="0"/>
              <a:t>What was the girl doing?</a:t>
            </a:r>
          </a:p>
          <a:p>
            <a:r>
              <a:rPr lang="en-GB" baseline="0" dirty="0" smtClean="0"/>
              <a:t>- She was sending messages / pictures that she only wanted her friends to see.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5CEF5-28F0-4C45-A5C2-435ADD5982F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259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girl was sending pictures and messages, but before they reach her friends, where will they be stored?</a:t>
            </a:r>
          </a:p>
          <a:p>
            <a:r>
              <a:rPr lang="en-GB" baseline="0" dirty="0" smtClean="0"/>
              <a:t>Click to reveal the ‘Data Farm’</a:t>
            </a:r>
          </a:p>
          <a:p>
            <a:r>
              <a:rPr lang="en-GB" baseline="0" dirty="0" smtClean="0"/>
              <a:t>These act as middle men, storing the information until the other person logs in to see it.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5CEF5-28F0-4C45-A5C2-435ADD5982F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609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long is your information stored?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Permanent, there is no expiry date. What happens when a farm fills up? – The build another! They don’t delete anything!</a:t>
            </a:r>
          </a:p>
          <a:p>
            <a:pPr marL="0" indent="0">
              <a:buFontTx/>
              <a:buNone/>
            </a:pPr>
            <a:endParaRPr lang="en-GB" baseline="0" dirty="0" smtClean="0"/>
          </a:p>
          <a:p>
            <a:pPr marL="0" indent="0">
              <a:buFontTx/>
              <a:buNone/>
            </a:pPr>
            <a:r>
              <a:rPr lang="en-GB" baseline="0" dirty="0" smtClean="0"/>
              <a:t>Who owns your pictures you upload?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The company that owns the app that you upload through…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- Facebook / </a:t>
            </a:r>
            <a:r>
              <a:rPr lang="en-GB" baseline="0" dirty="0" err="1" smtClean="0"/>
              <a:t>Instagram</a:t>
            </a:r>
            <a:r>
              <a:rPr lang="en-GB" baseline="0" dirty="0" smtClean="0"/>
              <a:t> / </a:t>
            </a:r>
            <a:r>
              <a:rPr lang="en-GB" baseline="0" dirty="0" err="1" smtClean="0"/>
              <a:t>Snapchat</a:t>
            </a:r>
            <a:r>
              <a:rPr lang="en-GB" baseline="0" dirty="0" smtClean="0"/>
              <a:t> etc…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5CEF5-28F0-4C45-A5C2-435ADD5982F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154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 who can see your images that you share?</a:t>
            </a:r>
          </a:p>
          <a:p>
            <a:r>
              <a:rPr lang="en-GB" dirty="0" smtClean="0"/>
              <a:t>Children</a:t>
            </a:r>
            <a:r>
              <a:rPr lang="en-GB" baseline="0" dirty="0" smtClean="0"/>
              <a:t> might say…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Only the people you send them to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People in your friends list</a:t>
            </a:r>
          </a:p>
          <a:p>
            <a:pPr marL="0" indent="0">
              <a:buFontTx/>
              <a:buNone/>
            </a:pPr>
            <a:endParaRPr lang="en-GB" baseline="0" dirty="0" smtClean="0"/>
          </a:p>
          <a:p>
            <a:pPr marL="0" indent="0">
              <a:buFontTx/>
              <a:buNone/>
            </a:pPr>
            <a:r>
              <a:rPr lang="en-GB" baseline="0" dirty="0" smtClean="0"/>
              <a:t>The answer is ‘Anyone!’ even if you have set your profile to ‘Private’ it’s still possible for anyone to get hold of it!</a:t>
            </a:r>
          </a:p>
          <a:p>
            <a:pPr marL="0" indent="0">
              <a:buFontTx/>
              <a:buNone/>
            </a:pPr>
            <a:r>
              <a:rPr lang="en-GB" baseline="0" dirty="0" smtClean="0"/>
              <a:t>This is done because people can easily ‘Share’ images with other people.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5CEF5-28F0-4C45-A5C2-435ADD5982F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093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Claire, she loves taking photos and sharing them with her close</a:t>
            </a:r>
            <a:r>
              <a:rPr lang="en-GB" baseline="0" dirty="0" smtClean="0"/>
              <a:t> friends in a group chat. </a:t>
            </a:r>
          </a:p>
          <a:p>
            <a:r>
              <a:rPr lang="en-GB" baseline="0" dirty="0" smtClean="0"/>
              <a:t>She has 5 people in her group chat.</a:t>
            </a:r>
          </a:p>
          <a:p>
            <a:r>
              <a:rPr lang="en-GB" baseline="0" dirty="0" smtClean="0"/>
              <a:t>So far 6 people have seen her picture. But her friends profiles aren’t private, they’re public.</a:t>
            </a:r>
          </a:p>
          <a:p>
            <a:r>
              <a:rPr lang="en-GB" baseline="0" dirty="0" smtClean="0"/>
              <a:t>What happens next?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5CEF5-28F0-4C45-A5C2-435ADD5982F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Now Claire’s friends have shared the photo with another 5 people each.</a:t>
            </a:r>
          </a:p>
          <a:p>
            <a:r>
              <a:rPr lang="en-GB" dirty="0" smtClean="0"/>
              <a:t>Each person has only shared the picture once</a:t>
            </a:r>
            <a:r>
              <a:rPr lang="en-GB" baseline="0" dirty="0" smtClean="0"/>
              <a:t> but it has now been seen by 31 people (including Claire)</a:t>
            </a:r>
          </a:p>
          <a:p>
            <a:r>
              <a:rPr lang="en-GB" baseline="0" dirty="0" smtClean="0"/>
              <a:t>So after just one click each the picture has been seen 31 times.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5CEF5-28F0-4C45-A5C2-435ADD5982F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44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D621-7DB7-4808-9D2B-86D658370B4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D215-3904-4013-82A9-E47E5E124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739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D621-7DB7-4808-9D2B-86D658370B4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D215-3904-4013-82A9-E47E5E124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03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D621-7DB7-4808-9D2B-86D658370B4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D215-3904-4013-82A9-E47E5E124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08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D621-7DB7-4808-9D2B-86D658370B4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D215-3904-4013-82A9-E47E5E124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7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D621-7DB7-4808-9D2B-86D658370B4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D215-3904-4013-82A9-E47E5E124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6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D621-7DB7-4808-9D2B-86D658370B4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D215-3904-4013-82A9-E47E5E124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12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D621-7DB7-4808-9D2B-86D658370B4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D215-3904-4013-82A9-E47E5E124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89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D621-7DB7-4808-9D2B-86D658370B4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D215-3904-4013-82A9-E47E5E124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50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D621-7DB7-4808-9D2B-86D658370B4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D215-3904-4013-82A9-E47E5E124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6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D621-7DB7-4808-9D2B-86D658370B4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D215-3904-4013-82A9-E47E5E124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2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7D621-7DB7-4808-9D2B-86D658370B4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ED215-3904-4013-82A9-E47E5E124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47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7D621-7DB7-4808-9D2B-86D658370B46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ED215-3904-4013-82A9-E47E5E1245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5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\\4020DC01C\TeaRes$\TUTOR%20DAY%20RESOURCES\Tutor%20Day%202016-17\March%202017-Internet%20Safety\Resources\Your%20Digital%20Footprint%20Leaving%20a%20Mark_Student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188640"/>
            <a:ext cx="66133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understand the term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‘Digital Footprint’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9872" y="5661248"/>
            <a:ext cx="56166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Has anyone heard of this before?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Image result for digital foot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54301"/>
            <a:ext cx="4248472" cy="377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1237195"/>
            <a:ext cx="76328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 create a 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diagram showing how quickly images can spread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332656"/>
            <a:ext cx="3130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Your Task: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7744" y="2636912"/>
            <a:ext cx="590465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 will need to…</a:t>
            </a:r>
          </a:p>
          <a:p>
            <a:pPr marL="457200" indent="-457200">
              <a:buAutoNum type="arabicPeriod"/>
            </a:pP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Draw a picture that might have been shared.</a:t>
            </a:r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57200" indent="-457200">
              <a:buAutoNum type="arabicPeriod"/>
            </a:pP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Draw a spide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 diagram to show it being shared between an amount of people, your close friends, maybe 4-6?</a:t>
            </a:r>
            <a:endParaRPr lang="en-US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57200" indent="-457200">
              <a:buAutoNum type="arabicPeriod"/>
            </a:pP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Continue the diagram out across your page.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75248" y="5877272"/>
            <a:ext cx="67687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How many people have seen your picture after 6 shares?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492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xample of youtube p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t="9147" r="7051"/>
          <a:stretch/>
        </p:blipFill>
        <p:spPr bwMode="auto">
          <a:xfrm>
            <a:off x="2627784" y="1916832"/>
            <a:ext cx="628012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03648" y="188640"/>
            <a:ext cx="66967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How many different things can you do on a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youtube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page?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63788" y="5805264"/>
            <a:ext cx="468052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640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7704" y="188640"/>
            <a:ext cx="66967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How do websites remember what you have done on them?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Image result for like and commen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0392" y1="48485" x2="50392" y2="48485"/>
                        <a14:foregroundMark x1="58225" y1="49242" x2="58225" y2="49242"/>
                        <a14:foregroundMark x1="62663" y1="46970" x2="62663" y2="46970"/>
                        <a14:foregroundMark x1="64491" y1="46970" x2="64491" y2="46970"/>
                        <a14:foregroundMark x1="69713" y1="49242" x2="69713" y2="49242"/>
                        <a14:foregroundMark x1="73107" y1="48485" x2="73107" y2="48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73216"/>
            <a:ext cx="5547551" cy="191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data far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72553"/>
            <a:ext cx="5212460" cy="338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data far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464" y="3687714"/>
            <a:ext cx="3566352" cy="265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724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7704" y="188640"/>
            <a:ext cx="66967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Does this seem familiar?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4608512" cy="378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31840" y="6237312"/>
            <a:ext cx="58681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Click the picture to watch the film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694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2815575" cy="231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7704" y="188640"/>
            <a:ext cx="66967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Where are all of her pictures and messages stored?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00" name="Picture 4" descr="Image result for girl on tabl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49080"/>
            <a:ext cx="1790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563888" y="2276872"/>
            <a:ext cx="3528392" cy="321956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Image result for data far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40" y="2962475"/>
            <a:ext cx="2844310" cy="18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3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ata f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415" y="782230"/>
            <a:ext cx="6120680" cy="397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84683" y="196137"/>
            <a:ext cx="78488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How long is our information stored?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1860" y="5535761"/>
            <a:ext cx="678214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Who owns your pictures that you upload?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78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1072" y="436679"/>
            <a:ext cx="83529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Who can see your images?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Internet photo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71800" y="1196751"/>
            <a:ext cx="5760640" cy="43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6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silly self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65401"/>
            <a:ext cx="140161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15816" y="420902"/>
            <a:ext cx="28803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This is </a:t>
            </a:r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claire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5856" y="1196752"/>
            <a:ext cx="50405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Claire sends a picture to 5 of her friends in a group chat.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879507" cy="126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Image result for person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368" y="2836409"/>
            <a:ext cx="846013" cy="85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09120"/>
            <a:ext cx="846013" cy="85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32889"/>
            <a:ext cx="846013" cy="85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483" y="5105057"/>
            <a:ext cx="846013" cy="85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470" y="5324257"/>
            <a:ext cx="846013" cy="85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4208883" y="3693804"/>
            <a:ext cx="75085" cy="520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208883" y="4213986"/>
            <a:ext cx="5071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08883" y="4213986"/>
            <a:ext cx="507133" cy="480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08883" y="4213986"/>
            <a:ext cx="147093" cy="723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851920" y="4213986"/>
            <a:ext cx="356963" cy="1015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586098" y="5752954"/>
            <a:ext cx="431561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How many people have seen this picture?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5039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silly self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565088" y="281359"/>
            <a:ext cx="689534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Claire’s friends send the picture on to their 5 friends.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425" y="2163827"/>
            <a:ext cx="879507" cy="1265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Image result for person cli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961" y="1571236"/>
            <a:ext cx="846013" cy="85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609" y="3243947"/>
            <a:ext cx="846013" cy="85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609" y="2367716"/>
            <a:ext cx="846013" cy="85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76" y="3839884"/>
            <a:ext cx="846013" cy="85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63" y="4059084"/>
            <a:ext cx="846013" cy="85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3222476" y="2428631"/>
            <a:ext cx="75085" cy="520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222476" y="2948813"/>
            <a:ext cx="5071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222476" y="2948813"/>
            <a:ext cx="507133" cy="480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222476" y="2948813"/>
            <a:ext cx="147093" cy="723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865513" y="2948813"/>
            <a:ext cx="356963" cy="1015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586098" y="5752954"/>
            <a:ext cx="431561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How many people have seen this picture?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16016" y="1379191"/>
            <a:ext cx="1082540" cy="1330145"/>
            <a:chOff x="5446001" y="1358577"/>
            <a:chExt cx="2351559" cy="3244845"/>
          </a:xfrm>
        </p:grpSpPr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2014" y="3526828"/>
              <a:ext cx="846013" cy="857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001" y="3746028"/>
              <a:ext cx="846013" cy="857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899" y="1358577"/>
              <a:ext cx="846013" cy="857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547" y="3031288"/>
              <a:ext cx="846013" cy="857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547" y="2155057"/>
              <a:ext cx="846013" cy="857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5889354" y="1832255"/>
            <a:ext cx="1082540" cy="1330145"/>
            <a:chOff x="5446001" y="1358577"/>
            <a:chExt cx="2351559" cy="3244845"/>
          </a:xfrm>
        </p:grpSpPr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2014" y="3526828"/>
              <a:ext cx="846013" cy="857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001" y="3746028"/>
              <a:ext cx="846013" cy="857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899" y="1358577"/>
              <a:ext cx="846013" cy="857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547" y="3031288"/>
              <a:ext cx="846013" cy="857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547" y="2155057"/>
              <a:ext cx="846013" cy="857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5005914" y="3310728"/>
            <a:ext cx="1082540" cy="1330145"/>
            <a:chOff x="5446001" y="1358577"/>
            <a:chExt cx="2351559" cy="3244845"/>
          </a:xfrm>
        </p:grpSpPr>
        <p:pic>
          <p:nvPicPr>
            <p:cNvPr id="38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2014" y="3526828"/>
              <a:ext cx="846013" cy="857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001" y="3746028"/>
              <a:ext cx="846013" cy="857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899" y="1358577"/>
              <a:ext cx="846013" cy="857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547" y="3031288"/>
              <a:ext cx="846013" cy="857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547" y="2155057"/>
              <a:ext cx="846013" cy="857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3" name="Group 42"/>
          <p:cNvGrpSpPr/>
          <p:nvPr/>
        </p:nvGrpSpPr>
        <p:grpSpPr>
          <a:xfrm>
            <a:off x="3726425" y="4551018"/>
            <a:ext cx="1082540" cy="1330145"/>
            <a:chOff x="5446001" y="1358577"/>
            <a:chExt cx="2351559" cy="3244845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2014" y="3526828"/>
              <a:ext cx="846013" cy="857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001" y="3746028"/>
              <a:ext cx="846013" cy="857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899" y="1358577"/>
              <a:ext cx="846013" cy="857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547" y="3031288"/>
              <a:ext cx="846013" cy="857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547" y="2155057"/>
              <a:ext cx="846013" cy="857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9" name="Group 48"/>
          <p:cNvGrpSpPr/>
          <p:nvPr/>
        </p:nvGrpSpPr>
        <p:grpSpPr>
          <a:xfrm>
            <a:off x="2447303" y="5040356"/>
            <a:ext cx="1082540" cy="1330145"/>
            <a:chOff x="5446001" y="1358577"/>
            <a:chExt cx="2351559" cy="3244845"/>
          </a:xfrm>
        </p:grpSpPr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2014" y="3526828"/>
              <a:ext cx="846013" cy="857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001" y="3746028"/>
              <a:ext cx="846013" cy="857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899" y="1358577"/>
              <a:ext cx="846013" cy="857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547" y="3031288"/>
              <a:ext cx="846013" cy="857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547" y="2155057"/>
              <a:ext cx="846013" cy="857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5451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786</Words>
  <Application>Microsoft Office PowerPoint</Application>
  <PresentationFormat>On-screen Show (4:3)</PresentationFormat>
  <Paragraphs>75</Paragraphs>
  <Slides>10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James Holmes</cp:lastModifiedBy>
  <cp:revision>36</cp:revision>
  <dcterms:created xsi:type="dcterms:W3CDTF">2017-02-22T11:15:15Z</dcterms:created>
  <dcterms:modified xsi:type="dcterms:W3CDTF">2017-03-14T12:26:35Z</dcterms:modified>
</cp:coreProperties>
</file>